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67" r:id="rId4"/>
    <p:sldMasterId id="2147483682" r:id="rId5"/>
    <p:sldMasterId id="2147483697" r:id="rId6"/>
    <p:sldMasterId id="2147483712" r:id="rId7"/>
    <p:sldMasterId id="2147483727" r:id="rId8"/>
    <p:sldMasterId id="2147483742" r:id="rId9"/>
    <p:sldMasterId id="2147483757" r:id="rId10"/>
    <p:sldMasterId id="2147483772" r:id="rId11"/>
    <p:sldMasterId id="2147483787" r:id="rId12"/>
    <p:sldMasterId id="2147483802" r:id="rId13"/>
    <p:sldMasterId id="2147483817" r:id="rId14"/>
    <p:sldMasterId id="2147483832" r:id="rId15"/>
    <p:sldMasterId id="2147483847" r:id="rId16"/>
    <p:sldMasterId id="2147483862" r:id="rId17"/>
    <p:sldMasterId id="2147483877" r:id="rId18"/>
    <p:sldMasterId id="2147483892" r:id="rId19"/>
    <p:sldMasterId id="2147483907" r:id="rId20"/>
    <p:sldMasterId id="2147483922" r:id="rId21"/>
    <p:sldMasterId id="2147483937" r:id="rId22"/>
    <p:sldMasterId id="2147483952" r:id="rId23"/>
    <p:sldMasterId id="2147483967" r:id="rId24"/>
    <p:sldMasterId id="2147483982" r:id="rId25"/>
  </p:sldMasterIdLst>
  <p:notesMasterIdLst>
    <p:notesMasterId r:id="rId56"/>
  </p:notesMasterIdLst>
  <p:handoutMasterIdLst>
    <p:handoutMasterId r:id="rId57"/>
  </p:handoutMasterIdLst>
  <p:sldIdLst>
    <p:sldId id="256" r:id="rId26"/>
    <p:sldId id="258" r:id="rId27"/>
    <p:sldId id="257" r:id="rId28"/>
    <p:sldId id="268" r:id="rId29"/>
    <p:sldId id="291" r:id="rId30"/>
    <p:sldId id="261" r:id="rId31"/>
    <p:sldId id="306" r:id="rId32"/>
    <p:sldId id="308" r:id="rId33"/>
    <p:sldId id="377" r:id="rId34"/>
    <p:sldId id="376" r:id="rId35"/>
    <p:sldId id="318" r:id="rId36"/>
    <p:sldId id="352" r:id="rId37"/>
    <p:sldId id="264" r:id="rId38"/>
    <p:sldId id="290" r:id="rId39"/>
    <p:sldId id="325" r:id="rId40"/>
    <p:sldId id="326" r:id="rId41"/>
    <p:sldId id="329" r:id="rId42"/>
    <p:sldId id="378" r:id="rId43"/>
    <p:sldId id="330" r:id="rId44"/>
    <p:sldId id="267" r:id="rId45"/>
    <p:sldId id="343" r:id="rId46"/>
    <p:sldId id="344" r:id="rId47"/>
    <p:sldId id="345" r:id="rId48"/>
    <p:sldId id="369" r:id="rId49"/>
    <p:sldId id="346" r:id="rId50"/>
    <p:sldId id="347" r:id="rId51"/>
    <p:sldId id="348" r:id="rId52"/>
    <p:sldId id="349" r:id="rId53"/>
    <p:sldId id="350" r:id="rId54"/>
    <p:sldId id="270" r:id="rId55"/>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3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3B8"/>
    <a:srgbClr val="4A5A69"/>
    <a:srgbClr val="9BACBF"/>
    <a:srgbClr val="C1C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75" d="100"/>
          <a:sy n="75" d="100"/>
        </p:scale>
        <p:origin x="-1896" y="-942"/>
      </p:cViewPr>
      <p:guideLst>
        <p:guide orient="horz" pos="2070"/>
        <p:guide pos="3680"/>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1" Type="http://schemas.openxmlformats.org/officeDocument/2006/relationships/tags" Target="tags/tag47.xml"/><Relationship Id="rId60" Type="http://schemas.openxmlformats.org/officeDocument/2006/relationships/tableStyles" Target="tableStyles.xml"/><Relationship Id="rId6" Type="http://schemas.openxmlformats.org/officeDocument/2006/relationships/slideMaster" Target="slideMasters/slideMaster5.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notesMaster" Target="notesMasters/notesMaster1.xml"/><Relationship Id="rId55" Type="http://schemas.openxmlformats.org/officeDocument/2006/relationships/slide" Target="slides/slide30.xml"/><Relationship Id="rId54" Type="http://schemas.openxmlformats.org/officeDocument/2006/relationships/slide" Target="slides/slide29.xml"/><Relationship Id="rId53" Type="http://schemas.openxmlformats.org/officeDocument/2006/relationships/slide" Target="slides/slide28.xml"/><Relationship Id="rId52" Type="http://schemas.openxmlformats.org/officeDocument/2006/relationships/slide" Target="slides/slide27.xml"/><Relationship Id="rId51" Type="http://schemas.openxmlformats.org/officeDocument/2006/relationships/slide" Target="slides/slide26.xml"/><Relationship Id="rId50" Type="http://schemas.openxmlformats.org/officeDocument/2006/relationships/slide" Target="slides/slide25.xml"/><Relationship Id="rId5" Type="http://schemas.openxmlformats.org/officeDocument/2006/relationships/slideMaster" Target="slideMasters/slideMaster4.xml"/><Relationship Id="rId49" Type="http://schemas.openxmlformats.org/officeDocument/2006/relationships/slide" Target="slides/slide24.xml"/><Relationship Id="rId48" Type="http://schemas.openxmlformats.org/officeDocument/2006/relationships/slide" Target="slides/slide23.xml"/><Relationship Id="rId47" Type="http://schemas.openxmlformats.org/officeDocument/2006/relationships/slide" Target="slides/slide22.xml"/><Relationship Id="rId46" Type="http://schemas.openxmlformats.org/officeDocument/2006/relationships/slide" Target="slides/slide21.xml"/><Relationship Id="rId45" Type="http://schemas.openxmlformats.org/officeDocument/2006/relationships/slide" Target="slides/slide20.xml"/><Relationship Id="rId44" Type="http://schemas.openxmlformats.org/officeDocument/2006/relationships/slide" Target="slides/slide19.xml"/><Relationship Id="rId43" Type="http://schemas.openxmlformats.org/officeDocument/2006/relationships/slide" Target="slides/slide18.xml"/><Relationship Id="rId42" Type="http://schemas.openxmlformats.org/officeDocument/2006/relationships/slide" Target="slides/slide17.xml"/><Relationship Id="rId41" Type="http://schemas.openxmlformats.org/officeDocument/2006/relationships/slide" Target="slides/slide16.xml"/><Relationship Id="rId40" Type="http://schemas.openxmlformats.org/officeDocument/2006/relationships/slide" Target="slides/slide15.xml"/><Relationship Id="rId4" Type="http://schemas.openxmlformats.org/officeDocument/2006/relationships/slideMaster" Target="slideMasters/slideMaster3.xml"/><Relationship Id="rId39" Type="http://schemas.openxmlformats.org/officeDocument/2006/relationships/slide" Target="slides/slide14.xml"/><Relationship Id="rId38" Type="http://schemas.openxmlformats.org/officeDocument/2006/relationships/slide" Target="slides/slide13.xml"/><Relationship Id="rId37" Type="http://schemas.openxmlformats.org/officeDocument/2006/relationships/slide" Target="slides/slide12.xml"/><Relationship Id="rId36" Type="http://schemas.openxmlformats.org/officeDocument/2006/relationships/slide" Target="slides/slide11.xml"/><Relationship Id="rId35" Type="http://schemas.openxmlformats.org/officeDocument/2006/relationships/slide" Target="slides/slide10.xml"/><Relationship Id="rId34" Type="http://schemas.openxmlformats.org/officeDocument/2006/relationships/slide" Target="slides/slide9.xml"/><Relationship Id="rId33" Type="http://schemas.openxmlformats.org/officeDocument/2006/relationships/slide" Target="slides/slide8.xml"/><Relationship Id="rId32" Type="http://schemas.openxmlformats.org/officeDocument/2006/relationships/slide" Target="slides/slide7.xml"/><Relationship Id="rId31" Type="http://schemas.openxmlformats.org/officeDocument/2006/relationships/slide" Target="slides/slide6.xml"/><Relationship Id="rId30" Type="http://schemas.openxmlformats.org/officeDocument/2006/relationships/slide" Target="slides/slide5.xml"/><Relationship Id="rId3" Type="http://schemas.openxmlformats.org/officeDocument/2006/relationships/slideMaster" Target="slideMasters/slideMaster2.xml"/><Relationship Id="rId29" Type="http://schemas.openxmlformats.org/officeDocument/2006/relationships/slide" Target="slides/slide4.xml"/><Relationship Id="rId28" Type="http://schemas.openxmlformats.org/officeDocument/2006/relationships/slide" Target="slides/slide3.xml"/><Relationship Id="rId27" Type="http://schemas.openxmlformats.org/officeDocument/2006/relationships/slide" Target="slides/slide2.xml"/><Relationship Id="rId26" Type="http://schemas.openxmlformats.org/officeDocument/2006/relationships/slide" Target="slides/slide1.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包图简圆体" panose="02010601030101010101" pitchFamily="2" charset="-122"/>
              <a:ea typeface="包图简圆体" panose="02010601030101010101"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latin typeface="包图简圆体" panose="02010601030101010101" pitchFamily="2" charset="-122"/>
                <a:ea typeface="包图简圆体" panose="02010601030101010101" pitchFamily="2" charset="-122"/>
              </a:rPr>
            </a:fld>
            <a:endParaRPr lang="zh-CN" altLang="en-US" dirty="0">
              <a:latin typeface="包图简圆体" panose="02010601030101010101" pitchFamily="2" charset="-122"/>
              <a:ea typeface="包图简圆体" panose="02010601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3.xml"/></Relationships>
</file>

<file path=ppt/slideLayouts/_rels/slideLayout30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31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24.xml"/></Relationships>
</file>

<file path=ppt/slideLayouts/_rels/slideLayout31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4.xml"/></Relationships>
</file>

<file path=ppt/slideLayouts/_rels/slideLayout31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4.xml"/></Relationships>
</file>

<file path=ppt/slideLayouts/_rels/slideLayout31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image" Target="../media/image20.svg"/><Relationship Id="rId10" Type="http://schemas.openxmlformats.org/officeDocument/2006/relationships/image" Target="../media/image19.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r>
              <a:rPr lang="zh-CN" altLang="en-US">
                <a:solidFill>
                  <a:prstClr val="black"/>
                </a:solidFill>
              </a:rPr>
              <a:t>1</a:t>
            </a:r>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r>
              <a:rPr lang="zh-CN" altLang="en-US">
                <a:solidFill>
                  <a:prstClr val="black"/>
                </a:solidFill>
              </a:rPr>
              <a:t>1</a:t>
            </a:r>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1</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a:fillRect/>
          </a:stretch>
        </p:blipFill>
        <p:spPr>
          <a:xfrm>
            <a:off x="0" y="-2"/>
            <a:ext cx="5281020" cy="3429001"/>
          </a:xfrm>
          <a:prstGeom prst="rect">
            <a:avLst/>
          </a:prstGeom>
        </p:spPr>
      </p:pic>
      <p:pic>
        <p:nvPicPr>
          <p:cNvPr id="9" name="图形 8"/>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a:fillRect/>
          </a:stretch>
        </p:blipFill>
        <p:spPr>
          <a:xfrm>
            <a:off x="4542584" y="1540708"/>
            <a:ext cx="7649416" cy="5317292"/>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a:fillRect/>
          </a:stretch>
        </p:blipFill>
        <p:spPr>
          <a:xfrm>
            <a:off x="9012730" y="-1"/>
            <a:ext cx="3179270" cy="1540709"/>
          </a:xfrm>
          <a:prstGeom prst="rect">
            <a:avLst/>
          </a:prstGeom>
        </p:spPr>
      </p:pic>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a:fillRect/>
          </a:stretch>
        </p:blipFill>
        <p:spPr>
          <a:xfrm>
            <a:off x="0" y="4889049"/>
            <a:ext cx="1252548" cy="2613719"/>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a:fillRect/>
          </a:stretch>
        </p:blipFill>
        <p:spPr>
          <a:xfrm>
            <a:off x="0" y="-1"/>
            <a:ext cx="12192000" cy="6858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flipV="1">
            <a:off x="0" y="5597874"/>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a:off x="10210801" y="1219"/>
            <a:ext cx="1981199" cy="12601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a:fillRect/>
          </a:stretch>
        </p:blipFill>
        <p:spPr>
          <a:xfrm>
            <a:off x="0" y="-1"/>
            <a:ext cx="3268584" cy="1617786"/>
          </a:xfrm>
          <a:prstGeom prst="rect">
            <a:avLst/>
          </a:prstGeom>
        </p:spPr>
      </p:pic>
      <p:pic>
        <p:nvPicPr>
          <p:cNvPr id="7" name="图形 6"/>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a:fillRect/>
          </a:stretch>
        </p:blipFill>
        <p:spPr>
          <a:xfrm>
            <a:off x="6565767" y="0"/>
            <a:ext cx="5626234" cy="6858000"/>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a:fillRect/>
          </a:stretch>
        </p:blipFill>
        <p:spPr>
          <a:xfrm>
            <a:off x="7793442" y="-1"/>
            <a:ext cx="4398558" cy="4318316"/>
          </a:xfrm>
          <a:prstGeom prst="rect">
            <a:avLst/>
          </a:prstGeom>
        </p:spPr>
      </p:pic>
      <p:pic>
        <p:nvPicPr>
          <p:cNvPr id="11" name="图形 10"/>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a:fillRect/>
          </a:stretch>
        </p:blipFill>
        <p:spPr>
          <a:xfrm>
            <a:off x="-1" y="1"/>
            <a:ext cx="12192001" cy="6858000"/>
          </a:xfrm>
          <a:prstGeom prst="rect">
            <a:avLst/>
          </a:prstGeom>
        </p:spPr>
      </p:pic>
      <p:pic>
        <p:nvPicPr>
          <p:cNvPr id="9" name="图形 8"/>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a:fillRect/>
          </a:stretch>
        </p:blipFill>
        <p:spPr>
          <a:xfrm>
            <a:off x="0" y="6260123"/>
            <a:ext cx="2419684" cy="597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2" name="图形 11"/>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a:fillRect/>
          </a:stretch>
        </p:blipFill>
        <p:spPr>
          <a:xfrm flipH="1">
            <a:off x="0" y="0"/>
            <a:ext cx="2264250" cy="1097280"/>
          </a:xfrm>
          <a:prstGeom prst="rect">
            <a:avLst/>
          </a:prstGeom>
        </p:spPr>
      </p:pic>
      <p:pic>
        <p:nvPicPr>
          <p:cNvPr id="8" name="图形 7"/>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V="1">
            <a:off x="10210801" y="5597874"/>
            <a:ext cx="1981199" cy="1260126"/>
          </a:xfrm>
          <a:prstGeom prst="rect">
            <a:avLst/>
          </a:prstGeom>
        </p:spPr>
      </p:pic>
      <p:pic>
        <p:nvPicPr>
          <p:cNvPr id="9" name="图形 8"/>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a:fillRect/>
          </a:stretch>
        </p:blipFill>
        <p:spPr>
          <a:xfrm flipH="1">
            <a:off x="0" y="1219"/>
            <a:ext cx="1981199" cy="1260126"/>
          </a:xfrm>
          <a:prstGeom prst="rect">
            <a:avLst/>
          </a:prstGeom>
        </p:spPr>
      </p:pic>
      <p:pic>
        <p:nvPicPr>
          <p:cNvPr id="10" name="图形 9"/>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a:off x="-1" y="6211146"/>
            <a:ext cx="2910841" cy="646854"/>
          </a:xfrm>
          <a:prstGeom prst="rect">
            <a:avLst/>
          </a:prstGeom>
        </p:spPr>
      </p:pic>
      <p:pic>
        <p:nvPicPr>
          <p:cNvPr id="11" name="图形 10"/>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12192000" cy="2948516"/>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dirty="0">
              <a:latin typeface="包图简圆体" panose="02010601030101010101" pitchFamily="2" charset="-122"/>
            </a:endParaRP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7701" y="1508787"/>
            <a:ext cx="9640360"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6017974" y="2168343"/>
            <a:ext cx="4620289" cy="341680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3" name="Rectangle 2"/>
          <p:cNvSpPr/>
          <p:nvPr userDrawn="1"/>
        </p:nvSpPr>
        <p:spPr>
          <a:xfrm>
            <a:off x="623392" y="4485118"/>
            <a:ext cx="4032448"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包图简圆体" panose="02010601030101010101" pitchFamily="2" charset="-122"/>
            </a:endParaRPr>
          </a:p>
        </p:txBody>
      </p:sp>
      <p:pic>
        <p:nvPicPr>
          <p:cNvPr id="8" name="图形 7"/>
          <p:cNvPicPr>
            <a:picLocks noChangeAspect="1"/>
          </p:cNvPicPr>
          <p:nvPr userDrawn="1"/>
        </p:nvPicPr>
        <p:blipFill rotWithShape="1">
          <a:blip r:embed="rId3">
            <a:extLst>
              <a:ext uri="{96DAC541-7B7A-43D3-8B79-37D633B846F1}">
                <asvg:svgBlip xmlns:asvg="http://schemas.microsoft.com/office/drawing/2016/SVG/main" r:embed="rId4"/>
              </a:ext>
            </a:extLst>
          </a:blip>
          <a:srcRect t="45385" r="50000"/>
          <a:stretch>
            <a:fillRect/>
          </a:stretch>
        </p:blipFill>
        <p:spPr>
          <a:xfrm flipH="1">
            <a:off x="0" y="0"/>
            <a:ext cx="2264250" cy="1097280"/>
          </a:xfrm>
          <a:prstGeom prst="rect">
            <a:avLst/>
          </a:prstGeom>
        </p:spPr>
      </p:pic>
      <p:pic>
        <p:nvPicPr>
          <p:cNvPr id="9" name="图形 8"/>
          <p:cNvPicPr>
            <a:picLocks noChangeAspect="1"/>
          </p:cNvPicPr>
          <p:nvPr userDrawn="1"/>
        </p:nvPicPr>
        <p:blipFill rotWithShape="1">
          <a:blip r:embed="rId5">
            <a:extLst>
              <a:ext uri="{96DAC541-7B7A-43D3-8B79-37D633B846F1}">
                <asvg:svgBlip xmlns:asvg="http://schemas.microsoft.com/office/drawing/2016/SVG/main" r:embed="rId6"/>
              </a:ext>
            </a:extLst>
          </a:blip>
          <a:srcRect l="61852" t="10321" r="14601" b="57357"/>
          <a:stretch>
            <a:fillRect/>
          </a:stretch>
        </p:blipFill>
        <p:spPr>
          <a:xfrm flipH="1">
            <a:off x="0" y="1219"/>
            <a:ext cx="1981199" cy="1260126"/>
          </a:xfrm>
          <a:prstGeom prst="rect">
            <a:avLst/>
          </a:prstGeom>
        </p:spPr>
      </p:pic>
      <p:pic>
        <p:nvPicPr>
          <p:cNvPr id="12" name="图形 11"/>
          <p:cNvPicPr>
            <a:picLocks noChangeAspect="1"/>
          </p:cNvPicPr>
          <p:nvPr userDrawn="1"/>
        </p:nvPicPr>
        <p:blipFill rotWithShape="1">
          <a:blip r:embed="rId5">
            <a:extLst>
              <a:ext uri="{96DAC541-7B7A-43D3-8B79-37D633B846F1}">
                <asvg:svgBlip xmlns:asvg="http://schemas.microsoft.com/office/drawing/2016/SVG/main" r:embed="rId6"/>
              </a:ext>
            </a:extLst>
          </a:blip>
          <a:srcRect l="19667" t="79832" r="58888" b="9883"/>
          <a:stretch>
            <a:fillRect/>
          </a:stretch>
        </p:blipFill>
        <p:spPr>
          <a:xfrm flipH="1" flipV="1">
            <a:off x="9281159" y="0"/>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包图简圆体" panose="02010601030101010101" pitchFamily="2" charset="-122"/>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pic>
        <p:nvPicPr>
          <p:cNvPr id="14" name="图形 13"/>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a:fillRect/>
          </a:stretch>
        </p:blipFill>
        <p:spPr>
          <a:xfrm flipH="1">
            <a:off x="9772316" y="6260123"/>
            <a:ext cx="2419684" cy="597878"/>
          </a:xfrm>
          <a:prstGeom prst="rect">
            <a:avLst/>
          </a:prstGeom>
        </p:spPr>
      </p:pic>
      <p:pic>
        <p:nvPicPr>
          <p:cNvPr id="15" name="图形 14"/>
          <p:cNvPicPr>
            <a:picLocks noChangeAspect="1"/>
          </p:cNvPicPr>
          <p:nvPr userDrawn="1"/>
        </p:nvPicPr>
        <p:blipFill rotWithShape="1">
          <a:blip r:embed="rId4">
            <a:extLst>
              <a:ext uri="{96DAC541-7B7A-43D3-8B79-37D633B846F1}">
                <asvg:svgBlip xmlns:asvg="http://schemas.microsoft.com/office/drawing/2016/SVG/main" r:embed="rId5"/>
              </a:ext>
            </a:extLst>
          </a:blip>
          <a:srcRect l="61852" t="10321" r="14601" b="57357"/>
          <a:stretch>
            <a:fillRect/>
          </a:stretch>
        </p:blipFill>
        <p:spPr>
          <a:xfrm flipV="1">
            <a:off x="10210801" y="5597874"/>
            <a:ext cx="1981199" cy="1260126"/>
          </a:xfrm>
          <a:prstGeom prst="rect">
            <a:avLst/>
          </a:prstGeom>
        </p:spPr>
      </p:pic>
      <p:pic>
        <p:nvPicPr>
          <p:cNvPr id="16" name="图形 15"/>
          <p:cNvPicPr>
            <a:picLocks noChangeAspect="1"/>
          </p:cNvPicPr>
          <p:nvPr userDrawn="1"/>
        </p:nvPicPr>
        <p:blipFill rotWithShape="1">
          <a:blip r:embed="rId4">
            <a:extLst>
              <a:ext uri="{96DAC541-7B7A-43D3-8B79-37D633B846F1}">
                <asvg:svgBlip xmlns:asvg="http://schemas.microsoft.com/office/drawing/2016/SVG/main" r:embed="rId5"/>
              </a:ext>
            </a:extLst>
          </a:blip>
          <a:srcRect l="19667" t="79832" r="58888" b="9883"/>
          <a:stretch>
            <a:fillRect/>
          </a:stretch>
        </p:blipFill>
        <p:spPr>
          <a:xfrm>
            <a:off x="-1" y="6211146"/>
            <a:ext cx="2910841" cy="6468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1</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1007605" y="67044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1</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1</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1</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4.xml"/><Relationship Id="rId8" Type="http://schemas.openxmlformats.org/officeDocument/2006/relationships/slideLayout" Target="../slideLayouts/slideLayout123.xml"/><Relationship Id="rId7" Type="http://schemas.openxmlformats.org/officeDocument/2006/relationships/slideLayout" Target="../slideLayouts/slideLayout122.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4" Type="http://schemas.openxmlformats.org/officeDocument/2006/relationships/slideLayout" Target="../slideLayouts/slideLayout119.xml"/><Relationship Id="rId3" Type="http://schemas.openxmlformats.org/officeDocument/2006/relationships/slideLayout" Target="../slideLayouts/slideLayout118.xml"/><Relationship Id="rId2" Type="http://schemas.openxmlformats.org/officeDocument/2006/relationships/slideLayout" Target="../slideLayouts/slideLayout117.xml"/><Relationship Id="rId15" Type="http://schemas.openxmlformats.org/officeDocument/2006/relationships/theme" Target="../theme/theme10.xml"/><Relationship Id="rId14" Type="http://schemas.openxmlformats.org/officeDocument/2006/relationships/slideLayout" Target="../slideLayouts/slideLayout129.xml"/><Relationship Id="rId13" Type="http://schemas.openxmlformats.org/officeDocument/2006/relationships/slideLayout" Target="../slideLayouts/slideLayout128.xml"/><Relationship Id="rId12" Type="http://schemas.openxmlformats.org/officeDocument/2006/relationships/slideLayout" Target="../slideLayouts/slideLayout127.xml"/><Relationship Id="rId11" Type="http://schemas.openxmlformats.org/officeDocument/2006/relationships/slideLayout" Target="../slideLayouts/slideLayout126.xml"/><Relationship Id="rId10" Type="http://schemas.openxmlformats.org/officeDocument/2006/relationships/slideLayout" Target="../slideLayouts/slideLayout125.xml"/><Relationship Id="rId1"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slideLayout" Target="../slideLayouts/slideLayout137.xml"/><Relationship Id="rId7" Type="http://schemas.openxmlformats.org/officeDocument/2006/relationships/slideLayout" Target="../slideLayouts/slideLayout136.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 Type="http://schemas.openxmlformats.org/officeDocument/2006/relationships/slideLayout" Target="../slideLayouts/slideLayout133.xml"/><Relationship Id="rId3" Type="http://schemas.openxmlformats.org/officeDocument/2006/relationships/slideLayout" Target="../slideLayouts/slideLayout132.xml"/><Relationship Id="rId2" Type="http://schemas.openxmlformats.org/officeDocument/2006/relationships/slideLayout" Target="../slideLayouts/slideLayout131.xml"/><Relationship Id="rId15" Type="http://schemas.openxmlformats.org/officeDocument/2006/relationships/theme" Target="../theme/theme11.xml"/><Relationship Id="rId14" Type="http://schemas.openxmlformats.org/officeDocument/2006/relationships/slideLayout" Target="../slideLayouts/slideLayout143.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5" Type="http://schemas.openxmlformats.org/officeDocument/2006/relationships/theme" Target="../theme/theme12.xml"/><Relationship Id="rId14" Type="http://schemas.openxmlformats.org/officeDocument/2006/relationships/slideLayout" Target="../slideLayouts/slideLayout157.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66.xml"/><Relationship Id="rId8" Type="http://schemas.openxmlformats.org/officeDocument/2006/relationships/slideLayout" Target="../slideLayouts/slideLayout165.xml"/><Relationship Id="rId7" Type="http://schemas.openxmlformats.org/officeDocument/2006/relationships/slideLayout" Target="../slideLayouts/slideLayout164.xml"/><Relationship Id="rId6" Type="http://schemas.openxmlformats.org/officeDocument/2006/relationships/slideLayout" Target="../slideLayouts/slideLayout163.xml"/><Relationship Id="rId5" Type="http://schemas.openxmlformats.org/officeDocument/2006/relationships/slideLayout" Target="../slideLayouts/slideLayout162.xml"/><Relationship Id="rId4" Type="http://schemas.openxmlformats.org/officeDocument/2006/relationships/slideLayout" Target="../slideLayouts/slideLayout161.xml"/><Relationship Id="rId3" Type="http://schemas.openxmlformats.org/officeDocument/2006/relationships/slideLayout" Target="../slideLayouts/slideLayout160.xml"/><Relationship Id="rId2" Type="http://schemas.openxmlformats.org/officeDocument/2006/relationships/slideLayout" Target="../slideLayouts/slideLayout159.xml"/><Relationship Id="rId15" Type="http://schemas.openxmlformats.org/officeDocument/2006/relationships/theme" Target="../theme/theme13.xml"/><Relationship Id="rId14" Type="http://schemas.openxmlformats.org/officeDocument/2006/relationships/slideLayout" Target="../slideLayouts/slideLayout171.xml"/><Relationship Id="rId13" Type="http://schemas.openxmlformats.org/officeDocument/2006/relationships/slideLayout" Target="../slideLayouts/slideLayout170.xml"/><Relationship Id="rId12" Type="http://schemas.openxmlformats.org/officeDocument/2006/relationships/slideLayout" Target="../slideLayouts/slideLayout169.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80.xml"/><Relationship Id="rId8" Type="http://schemas.openxmlformats.org/officeDocument/2006/relationships/slideLayout" Target="../slideLayouts/slideLayout179.xml"/><Relationship Id="rId7" Type="http://schemas.openxmlformats.org/officeDocument/2006/relationships/slideLayout" Target="../slideLayouts/slideLayout178.xml"/><Relationship Id="rId6" Type="http://schemas.openxmlformats.org/officeDocument/2006/relationships/slideLayout" Target="../slideLayouts/slideLayout177.xml"/><Relationship Id="rId5" Type="http://schemas.openxmlformats.org/officeDocument/2006/relationships/slideLayout" Target="../slideLayouts/slideLayout176.xml"/><Relationship Id="rId4" Type="http://schemas.openxmlformats.org/officeDocument/2006/relationships/slideLayout" Target="../slideLayouts/slideLayout175.xml"/><Relationship Id="rId3" Type="http://schemas.openxmlformats.org/officeDocument/2006/relationships/slideLayout" Target="../slideLayouts/slideLayout174.xml"/><Relationship Id="rId2" Type="http://schemas.openxmlformats.org/officeDocument/2006/relationships/slideLayout" Target="../slideLayouts/slideLayout173.xml"/><Relationship Id="rId15" Type="http://schemas.openxmlformats.org/officeDocument/2006/relationships/theme" Target="../theme/theme14.xml"/><Relationship Id="rId14" Type="http://schemas.openxmlformats.org/officeDocument/2006/relationships/slideLayout" Target="../slideLayouts/slideLayout185.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 Type="http://schemas.openxmlformats.org/officeDocument/2006/relationships/slideLayout" Target="../slideLayouts/slideLayout17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94.xml"/><Relationship Id="rId8" Type="http://schemas.openxmlformats.org/officeDocument/2006/relationships/slideLayout" Target="../slideLayouts/slideLayout193.xml"/><Relationship Id="rId7" Type="http://schemas.openxmlformats.org/officeDocument/2006/relationships/slideLayout" Target="../slideLayouts/slideLayout192.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4" Type="http://schemas.openxmlformats.org/officeDocument/2006/relationships/slideLayout" Target="../slideLayouts/slideLayout189.xml"/><Relationship Id="rId3" Type="http://schemas.openxmlformats.org/officeDocument/2006/relationships/slideLayout" Target="../slideLayouts/slideLayout188.xml"/><Relationship Id="rId2" Type="http://schemas.openxmlformats.org/officeDocument/2006/relationships/slideLayout" Target="../slideLayouts/slideLayout187.xml"/><Relationship Id="rId15" Type="http://schemas.openxmlformats.org/officeDocument/2006/relationships/theme" Target="../theme/theme15.xml"/><Relationship Id="rId14" Type="http://schemas.openxmlformats.org/officeDocument/2006/relationships/slideLayout" Target="../slideLayouts/slideLayout199.xml"/><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 Type="http://schemas.openxmlformats.org/officeDocument/2006/relationships/slideLayout" Target="../slideLayouts/slideLayout186.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08.xml"/><Relationship Id="rId8" Type="http://schemas.openxmlformats.org/officeDocument/2006/relationships/slideLayout" Target="../slideLayouts/slideLayout207.xml"/><Relationship Id="rId7" Type="http://schemas.openxmlformats.org/officeDocument/2006/relationships/slideLayout" Target="../slideLayouts/slideLayout206.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4" Type="http://schemas.openxmlformats.org/officeDocument/2006/relationships/slideLayout" Target="../slideLayouts/slideLayout203.xml"/><Relationship Id="rId3" Type="http://schemas.openxmlformats.org/officeDocument/2006/relationships/slideLayout" Target="../slideLayouts/slideLayout202.xml"/><Relationship Id="rId2" Type="http://schemas.openxmlformats.org/officeDocument/2006/relationships/slideLayout" Target="../slideLayouts/slideLayout201.xml"/><Relationship Id="rId15" Type="http://schemas.openxmlformats.org/officeDocument/2006/relationships/theme" Target="../theme/theme16.xml"/><Relationship Id="rId14" Type="http://schemas.openxmlformats.org/officeDocument/2006/relationships/slideLayout" Target="../slideLayouts/slideLayout213.xml"/><Relationship Id="rId13" Type="http://schemas.openxmlformats.org/officeDocument/2006/relationships/slideLayout" Target="../slideLayouts/slideLayout212.xml"/><Relationship Id="rId12" Type="http://schemas.openxmlformats.org/officeDocument/2006/relationships/slideLayout" Target="../slideLayouts/slideLayout211.xml"/><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 Type="http://schemas.openxmlformats.org/officeDocument/2006/relationships/slideLayout" Target="../slideLayouts/slideLayout200.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22.xml"/><Relationship Id="rId8" Type="http://schemas.openxmlformats.org/officeDocument/2006/relationships/slideLayout" Target="../slideLayouts/slideLayout221.xml"/><Relationship Id="rId7" Type="http://schemas.openxmlformats.org/officeDocument/2006/relationships/slideLayout" Target="../slideLayouts/slideLayout220.xml"/><Relationship Id="rId6" Type="http://schemas.openxmlformats.org/officeDocument/2006/relationships/slideLayout" Target="../slideLayouts/slideLayout219.xml"/><Relationship Id="rId5" Type="http://schemas.openxmlformats.org/officeDocument/2006/relationships/slideLayout" Target="../slideLayouts/slideLayout218.xml"/><Relationship Id="rId4" Type="http://schemas.openxmlformats.org/officeDocument/2006/relationships/slideLayout" Target="../slideLayouts/slideLayout217.xml"/><Relationship Id="rId3" Type="http://schemas.openxmlformats.org/officeDocument/2006/relationships/slideLayout" Target="../slideLayouts/slideLayout216.xml"/><Relationship Id="rId2" Type="http://schemas.openxmlformats.org/officeDocument/2006/relationships/slideLayout" Target="../slideLayouts/slideLayout215.xml"/><Relationship Id="rId15" Type="http://schemas.openxmlformats.org/officeDocument/2006/relationships/theme" Target="../theme/theme17.xml"/><Relationship Id="rId14" Type="http://schemas.openxmlformats.org/officeDocument/2006/relationships/slideLayout" Target="../slideLayouts/slideLayout227.xml"/><Relationship Id="rId13" Type="http://schemas.openxmlformats.org/officeDocument/2006/relationships/slideLayout" Target="../slideLayouts/slideLayout226.xml"/><Relationship Id="rId12" Type="http://schemas.openxmlformats.org/officeDocument/2006/relationships/slideLayout" Target="../slideLayouts/slideLayout225.xml"/><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 Type="http://schemas.openxmlformats.org/officeDocument/2006/relationships/slideLayout" Target="../slideLayouts/slideLayout21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36.xml"/><Relationship Id="rId8" Type="http://schemas.openxmlformats.org/officeDocument/2006/relationships/slideLayout" Target="../slideLayouts/slideLayout235.xml"/><Relationship Id="rId7" Type="http://schemas.openxmlformats.org/officeDocument/2006/relationships/slideLayout" Target="../slideLayouts/slideLayout234.xml"/><Relationship Id="rId6" Type="http://schemas.openxmlformats.org/officeDocument/2006/relationships/slideLayout" Target="../slideLayouts/slideLayout233.xml"/><Relationship Id="rId5" Type="http://schemas.openxmlformats.org/officeDocument/2006/relationships/slideLayout" Target="../slideLayouts/slideLayout232.xml"/><Relationship Id="rId4" Type="http://schemas.openxmlformats.org/officeDocument/2006/relationships/slideLayout" Target="../slideLayouts/slideLayout231.xml"/><Relationship Id="rId3" Type="http://schemas.openxmlformats.org/officeDocument/2006/relationships/slideLayout" Target="../slideLayouts/slideLayout230.xml"/><Relationship Id="rId2" Type="http://schemas.openxmlformats.org/officeDocument/2006/relationships/slideLayout" Target="../slideLayouts/slideLayout229.xml"/><Relationship Id="rId15" Type="http://schemas.openxmlformats.org/officeDocument/2006/relationships/theme" Target="../theme/theme18.xml"/><Relationship Id="rId14" Type="http://schemas.openxmlformats.org/officeDocument/2006/relationships/slideLayout" Target="../slideLayouts/slideLayout241.xml"/><Relationship Id="rId13" Type="http://schemas.openxmlformats.org/officeDocument/2006/relationships/slideLayout" Target="../slideLayouts/slideLayout240.xml"/><Relationship Id="rId12" Type="http://schemas.openxmlformats.org/officeDocument/2006/relationships/slideLayout" Target="../slideLayouts/slideLayout239.xml"/><Relationship Id="rId11" Type="http://schemas.openxmlformats.org/officeDocument/2006/relationships/slideLayout" Target="../slideLayouts/slideLayout238.xml"/><Relationship Id="rId10" Type="http://schemas.openxmlformats.org/officeDocument/2006/relationships/slideLayout" Target="../slideLayouts/slideLayout237.xml"/><Relationship Id="rId1" Type="http://schemas.openxmlformats.org/officeDocument/2006/relationships/slideLayout" Target="../slideLayouts/slideLayout22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50.xml"/><Relationship Id="rId8" Type="http://schemas.openxmlformats.org/officeDocument/2006/relationships/slideLayout" Target="../slideLayouts/slideLayout249.xml"/><Relationship Id="rId7" Type="http://schemas.openxmlformats.org/officeDocument/2006/relationships/slideLayout" Target="../slideLayouts/slideLayout248.xml"/><Relationship Id="rId6" Type="http://schemas.openxmlformats.org/officeDocument/2006/relationships/slideLayout" Target="../slideLayouts/slideLayout247.xml"/><Relationship Id="rId5" Type="http://schemas.openxmlformats.org/officeDocument/2006/relationships/slideLayout" Target="../slideLayouts/slideLayout246.xml"/><Relationship Id="rId4" Type="http://schemas.openxmlformats.org/officeDocument/2006/relationships/slideLayout" Target="../slideLayouts/slideLayout245.xml"/><Relationship Id="rId3" Type="http://schemas.openxmlformats.org/officeDocument/2006/relationships/slideLayout" Target="../slideLayouts/slideLayout244.xml"/><Relationship Id="rId2" Type="http://schemas.openxmlformats.org/officeDocument/2006/relationships/slideLayout" Target="../slideLayouts/slideLayout243.xml"/><Relationship Id="rId15" Type="http://schemas.openxmlformats.org/officeDocument/2006/relationships/theme" Target="../theme/theme19.xml"/><Relationship Id="rId14" Type="http://schemas.openxmlformats.org/officeDocument/2006/relationships/slideLayout" Target="../slideLayouts/slideLayout255.xml"/><Relationship Id="rId13" Type="http://schemas.openxmlformats.org/officeDocument/2006/relationships/slideLayout" Target="../slideLayouts/slideLayout254.xml"/><Relationship Id="rId12" Type="http://schemas.openxmlformats.org/officeDocument/2006/relationships/slideLayout" Target="../slideLayouts/slideLayout253.xml"/><Relationship Id="rId11" Type="http://schemas.openxmlformats.org/officeDocument/2006/relationships/slideLayout" Target="../slideLayouts/slideLayout252.xml"/><Relationship Id="rId10" Type="http://schemas.openxmlformats.org/officeDocument/2006/relationships/slideLayout" Target="../slideLayouts/slideLayout251.xml"/><Relationship Id="rId1"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64.xml"/><Relationship Id="rId8" Type="http://schemas.openxmlformats.org/officeDocument/2006/relationships/slideLayout" Target="../slideLayouts/slideLayout263.xml"/><Relationship Id="rId7" Type="http://schemas.openxmlformats.org/officeDocument/2006/relationships/slideLayout" Target="../slideLayouts/slideLayout262.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 Id="rId3" Type="http://schemas.openxmlformats.org/officeDocument/2006/relationships/slideLayout" Target="../slideLayouts/slideLayout258.xml"/><Relationship Id="rId2" Type="http://schemas.openxmlformats.org/officeDocument/2006/relationships/slideLayout" Target="../slideLayouts/slideLayout257.xml"/><Relationship Id="rId15" Type="http://schemas.openxmlformats.org/officeDocument/2006/relationships/theme" Target="../theme/theme20.xml"/><Relationship Id="rId14" Type="http://schemas.openxmlformats.org/officeDocument/2006/relationships/slideLayout" Target="../slideLayouts/slideLayout269.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 Type="http://schemas.openxmlformats.org/officeDocument/2006/relationships/slideLayout" Target="../slideLayouts/slideLayout256.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78.xml"/><Relationship Id="rId8" Type="http://schemas.openxmlformats.org/officeDocument/2006/relationships/slideLayout" Target="../slideLayouts/slideLayout277.xml"/><Relationship Id="rId7" Type="http://schemas.openxmlformats.org/officeDocument/2006/relationships/slideLayout" Target="../slideLayouts/slideLayout276.xml"/><Relationship Id="rId6" Type="http://schemas.openxmlformats.org/officeDocument/2006/relationships/slideLayout" Target="../slideLayouts/slideLayout275.xml"/><Relationship Id="rId5" Type="http://schemas.openxmlformats.org/officeDocument/2006/relationships/slideLayout" Target="../slideLayouts/slideLayout274.xml"/><Relationship Id="rId4" Type="http://schemas.openxmlformats.org/officeDocument/2006/relationships/slideLayout" Target="../slideLayouts/slideLayout273.xml"/><Relationship Id="rId3" Type="http://schemas.openxmlformats.org/officeDocument/2006/relationships/slideLayout" Target="../slideLayouts/slideLayout272.xml"/><Relationship Id="rId2" Type="http://schemas.openxmlformats.org/officeDocument/2006/relationships/slideLayout" Target="../slideLayouts/slideLayout271.xml"/><Relationship Id="rId15" Type="http://schemas.openxmlformats.org/officeDocument/2006/relationships/theme" Target="../theme/theme21.xml"/><Relationship Id="rId14" Type="http://schemas.openxmlformats.org/officeDocument/2006/relationships/slideLayout" Target="../slideLayouts/slideLayout283.xml"/><Relationship Id="rId13" Type="http://schemas.openxmlformats.org/officeDocument/2006/relationships/slideLayout" Target="../slideLayouts/slideLayout282.xml"/><Relationship Id="rId12" Type="http://schemas.openxmlformats.org/officeDocument/2006/relationships/slideLayout" Target="../slideLayouts/slideLayout281.xml"/><Relationship Id="rId11" Type="http://schemas.openxmlformats.org/officeDocument/2006/relationships/slideLayout" Target="../slideLayouts/slideLayout280.xml"/><Relationship Id="rId10" Type="http://schemas.openxmlformats.org/officeDocument/2006/relationships/slideLayout" Target="../slideLayouts/slideLayout279.xml"/><Relationship Id="rId1" Type="http://schemas.openxmlformats.org/officeDocument/2006/relationships/slideLayout" Target="../slideLayouts/slideLayout270.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92.xml"/><Relationship Id="rId8" Type="http://schemas.openxmlformats.org/officeDocument/2006/relationships/slideLayout" Target="../slideLayouts/slideLayout291.xml"/><Relationship Id="rId7" Type="http://schemas.openxmlformats.org/officeDocument/2006/relationships/slideLayout" Target="../slideLayouts/slideLayout290.xml"/><Relationship Id="rId6" Type="http://schemas.openxmlformats.org/officeDocument/2006/relationships/slideLayout" Target="../slideLayouts/slideLayout289.xml"/><Relationship Id="rId5" Type="http://schemas.openxmlformats.org/officeDocument/2006/relationships/slideLayout" Target="../slideLayouts/slideLayout288.xml"/><Relationship Id="rId4" Type="http://schemas.openxmlformats.org/officeDocument/2006/relationships/slideLayout" Target="../slideLayouts/slideLayout287.xml"/><Relationship Id="rId3" Type="http://schemas.openxmlformats.org/officeDocument/2006/relationships/slideLayout" Target="../slideLayouts/slideLayout286.xml"/><Relationship Id="rId2" Type="http://schemas.openxmlformats.org/officeDocument/2006/relationships/slideLayout" Target="../slideLayouts/slideLayout285.xml"/><Relationship Id="rId15" Type="http://schemas.openxmlformats.org/officeDocument/2006/relationships/theme" Target="../theme/theme22.xml"/><Relationship Id="rId14" Type="http://schemas.openxmlformats.org/officeDocument/2006/relationships/slideLayout" Target="../slideLayouts/slideLayout297.xml"/><Relationship Id="rId13" Type="http://schemas.openxmlformats.org/officeDocument/2006/relationships/slideLayout" Target="../slideLayouts/slideLayout296.xml"/><Relationship Id="rId12" Type="http://schemas.openxmlformats.org/officeDocument/2006/relationships/slideLayout" Target="../slideLayouts/slideLayout295.xml"/><Relationship Id="rId11" Type="http://schemas.openxmlformats.org/officeDocument/2006/relationships/slideLayout" Target="../slideLayouts/slideLayout294.xml"/><Relationship Id="rId10" Type="http://schemas.openxmlformats.org/officeDocument/2006/relationships/slideLayout" Target="../slideLayouts/slideLayout293.xml"/><Relationship Id="rId1" Type="http://schemas.openxmlformats.org/officeDocument/2006/relationships/slideLayout" Target="../slideLayouts/slideLayout284.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5" Type="http://schemas.openxmlformats.org/officeDocument/2006/relationships/theme" Target="../theme/theme23.xml"/><Relationship Id="rId14" Type="http://schemas.openxmlformats.org/officeDocument/2006/relationships/slideLayout" Target="../slideLayouts/slideLayout311.xml"/><Relationship Id="rId13" Type="http://schemas.openxmlformats.org/officeDocument/2006/relationships/slideLayout" Target="../slideLayouts/slideLayout310.xml"/><Relationship Id="rId12" Type="http://schemas.openxmlformats.org/officeDocument/2006/relationships/slideLayout" Target="../slideLayouts/slideLayout309.xml"/><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20.xml"/><Relationship Id="rId8" Type="http://schemas.openxmlformats.org/officeDocument/2006/relationships/slideLayout" Target="../slideLayouts/slideLayout319.xml"/><Relationship Id="rId7" Type="http://schemas.openxmlformats.org/officeDocument/2006/relationships/slideLayout" Target="../slideLayouts/slideLayout318.xml"/><Relationship Id="rId6" Type="http://schemas.openxmlformats.org/officeDocument/2006/relationships/slideLayout" Target="../slideLayouts/slideLayout317.xml"/><Relationship Id="rId5" Type="http://schemas.openxmlformats.org/officeDocument/2006/relationships/slideLayout" Target="../slideLayouts/slideLayout316.xml"/><Relationship Id="rId4" Type="http://schemas.openxmlformats.org/officeDocument/2006/relationships/slideLayout" Target="../slideLayouts/slideLayout315.xml"/><Relationship Id="rId3" Type="http://schemas.openxmlformats.org/officeDocument/2006/relationships/slideLayout" Target="../slideLayouts/slideLayout314.xml"/><Relationship Id="rId2" Type="http://schemas.openxmlformats.org/officeDocument/2006/relationships/slideLayout" Target="../slideLayouts/slideLayout313.xml"/><Relationship Id="rId15" Type="http://schemas.openxmlformats.org/officeDocument/2006/relationships/theme" Target="../theme/theme24.xml"/><Relationship Id="rId14" Type="http://schemas.openxmlformats.org/officeDocument/2006/relationships/slideLayout" Target="../slideLayouts/slideLayout325.xml"/><Relationship Id="rId13" Type="http://schemas.openxmlformats.org/officeDocument/2006/relationships/slideLayout" Target="../slideLayouts/slideLayout324.xml"/><Relationship Id="rId12" Type="http://schemas.openxmlformats.org/officeDocument/2006/relationships/slideLayout" Target="../slideLayouts/slideLayout323.xml"/><Relationship Id="rId11" Type="http://schemas.openxmlformats.org/officeDocument/2006/relationships/slideLayout" Target="../slideLayouts/slideLayout322.xml"/><Relationship Id="rId10" Type="http://schemas.openxmlformats.org/officeDocument/2006/relationships/slideLayout" Target="../slideLayouts/slideLayout321.xml"/><Relationship Id="rId1" Type="http://schemas.openxmlformats.org/officeDocument/2006/relationships/slideLayout" Target="../slideLayouts/slideLayout3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5" Type="http://schemas.openxmlformats.org/officeDocument/2006/relationships/theme" Target="../theme/theme4.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5" Type="http://schemas.openxmlformats.org/officeDocument/2006/relationships/theme" Target="../theme/theme5.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5" Type="http://schemas.openxmlformats.org/officeDocument/2006/relationships/theme" Target="../theme/theme6.xml"/><Relationship Id="rId14" Type="http://schemas.openxmlformats.org/officeDocument/2006/relationships/slideLayout" Target="../slideLayouts/slideLayout73.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5" Type="http://schemas.openxmlformats.org/officeDocument/2006/relationships/theme" Target="../theme/theme7.xml"/><Relationship Id="rId14" Type="http://schemas.openxmlformats.org/officeDocument/2006/relationships/slideLayout" Target="../slideLayouts/slideLayout87.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6.xml"/><Relationship Id="rId8" Type="http://schemas.openxmlformats.org/officeDocument/2006/relationships/slideLayout" Target="../slideLayouts/slideLayout95.xml"/><Relationship Id="rId7" Type="http://schemas.openxmlformats.org/officeDocument/2006/relationships/slideLayout" Target="../slideLayouts/slideLayout94.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 Id="rId3" Type="http://schemas.openxmlformats.org/officeDocument/2006/relationships/slideLayout" Target="../slideLayouts/slideLayout90.xml"/><Relationship Id="rId2" Type="http://schemas.openxmlformats.org/officeDocument/2006/relationships/slideLayout" Target="../slideLayouts/slideLayout89.xml"/><Relationship Id="rId15" Type="http://schemas.openxmlformats.org/officeDocument/2006/relationships/theme" Target="../theme/theme8.xml"/><Relationship Id="rId14" Type="http://schemas.openxmlformats.org/officeDocument/2006/relationships/slideLayout" Target="../slideLayouts/slideLayout101.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10.xml"/><Relationship Id="rId8" Type="http://schemas.openxmlformats.org/officeDocument/2006/relationships/slideLayout" Target="../slideLayouts/slideLayout109.xml"/><Relationship Id="rId7" Type="http://schemas.openxmlformats.org/officeDocument/2006/relationships/slideLayout" Target="../slideLayouts/slideLayout108.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3" Type="http://schemas.openxmlformats.org/officeDocument/2006/relationships/slideLayout" Target="../slideLayouts/slideLayout104.xml"/><Relationship Id="rId2" Type="http://schemas.openxmlformats.org/officeDocument/2006/relationships/slideLayout" Target="../slideLayouts/slideLayout103.xml"/><Relationship Id="rId15" Type="http://schemas.openxmlformats.org/officeDocument/2006/relationships/theme" Target="../theme/theme9.xml"/><Relationship Id="rId14" Type="http://schemas.openxmlformats.org/officeDocument/2006/relationships/slideLayout" Target="../slideLayouts/slideLayout115.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defRPr>
            </a:lvl1pPr>
          </a:lstStyle>
          <a:p>
            <a:r>
              <a:rPr lang="zh-CN" altLang="en-US"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mc:AlternateContent xmlns:mc="http://schemas.openxmlformats.org/markup-compatibility/2006">
    <mc:Choice xmlns:p14="http://schemas.microsoft.com/office/powerpoint/2010/main" Requires="p14">
      <p:transition spd="slow" p14:dur="1500"/>
    </mc:Choice>
    <mc:Fallback>
      <p:transition spd="slow"/>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7.xml"/><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image" Target="../media/image35.jpe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59.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5" Type="http://schemas.openxmlformats.org/officeDocument/2006/relationships/slideLayout" Target="../slideLayouts/slideLayout21.xml"/><Relationship Id="rId34" Type="http://schemas.openxmlformats.org/officeDocument/2006/relationships/image" Target="../media/image27.jpeg"/><Relationship Id="rId33" Type="http://schemas.openxmlformats.org/officeDocument/2006/relationships/tags" Target="../tags/tag46.xml"/><Relationship Id="rId32" Type="http://schemas.openxmlformats.org/officeDocument/2006/relationships/image" Target="../media/image26.jpeg"/><Relationship Id="rId31" Type="http://schemas.openxmlformats.org/officeDocument/2006/relationships/image" Target="../media/image25.jpeg"/><Relationship Id="rId30" Type="http://schemas.openxmlformats.org/officeDocument/2006/relationships/tags" Target="../tags/tag45.xml"/><Relationship Id="rId3" Type="http://schemas.openxmlformats.org/officeDocument/2006/relationships/tags" Target="../tags/tag18.xml"/><Relationship Id="rId29" Type="http://schemas.openxmlformats.org/officeDocument/2006/relationships/tags" Target="../tags/tag44.xml"/><Relationship Id="rId28" Type="http://schemas.openxmlformats.org/officeDocument/2006/relationships/tags" Target="../tags/tag43.xml"/><Relationship Id="rId27" Type="http://schemas.openxmlformats.org/officeDocument/2006/relationships/tags" Target="../tags/tag42.xml"/><Relationship Id="rId26" Type="http://schemas.openxmlformats.org/officeDocument/2006/relationships/tags" Target="../tags/tag41.xml"/><Relationship Id="rId25" Type="http://schemas.openxmlformats.org/officeDocument/2006/relationships/tags" Target="../tags/tag40.xml"/><Relationship Id="rId24" Type="http://schemas.openxmlformats.org/officeDocument/2006/relationships/tags" Target="../tags/tag39.xml"/><Relationship Id="rId23" Type="http://schemas.openxmlformats.org/officeDocument/2006/relationships/tags" Target="../tags/tag38.xml"/><Relationship Id="rId22" Type="http://schemas.openxmlformats.org/officeDocument/2006/relationships/tags" Target="../tags/tag37.xml"/><Relationship Id="rId21" Type="http://schemas.openxmlformats.org/officeDocument/2006/relationships/tags" Target="../tags/tag36.xml"/><Relationship Id="rId20" Type="http://schemas.openxmlformats.org/officeDocument/2006/relationships/tags" Target="../tags/tag35.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2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1.xml"/><Relationship Id="rId4" Type="http://schemas.openxmlformats.org/officeDocument/2006/relationships/image" Target="../media/image42.jpe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image" Target="../media/image44.png"/><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9.xml"/><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15.xml"/><Relationship Id="rId2" Type="http://schemas.openxmlformats.org/officeDocument/2006/relationships/image" Target="../media/image47.pn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image" Target="../media/image49.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image" Target="../media/image51.jpeg"/><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1.xml"/><Relationship Id="rId1" Type="http://schemas.openxmlformats.org/officeDocument/2006/relationships/image" Target="../media/image5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75.xml"/><Relationship Id="rId1" Type="http://schemas.openxmlformats.org/officeDocument/2006/relationships/image" Target="../media/image5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73.xml"/><Relationship Id="rId1"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9.xml"/><Relationship Id="rId2" Type="http://schemas.openxmlformats.org/officeDocument/2006/relationships/image" Target="../media/image56.jpeg"/><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03.xml"/><Relationship Id="rId1" Type="http://schemas.openxmlformats.org/officeDocument/2006/relationships/image" Target="../media/image57.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17.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31.xml"/><Relationship Id="rId1" Type="http://schemas.openxmlformats.org/officeDocument/2006/relationships/image" Target="../media/image6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49.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6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1.xml"/><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960" y="2570480"/>
            <a:ext cx="9784080" cy="1717675"/>
          </a:xfrm>
          <a:prstGeom prst="rect">
            <a:avLst/>
          </a:prstGeom>
          <a:noFill/>
        </p:spPr>
        <p:txBody>
          <a:bodyPr wrap="none" rtlCol="0">
            <a:noAutofit/>
          </a:bodyPr>
          <a:lstStyle/>
          <a:p>
            <a:pPr algn="ctr"/>
            <a:r>
              <a:rPr lang="zh-CN" altLang="en-US" sz="5400" dirty="0">
                <a:solidFill>
                  <a:srgbClr val="4A5A69"/>
                </a:solidFill>
                <a:cs typeface="+mn-ea"/>
                <a:sym typeface="+mn-lt"/>
              </a:rPr>
              <a:t>构建基于异构嵌入式</a:t>
            </a:r>
            <a:endParaRPr lang="zh-CN" altLang="en-US" sz="5400" dirty="0">
              <a:solidFill>
                <a:srgbClr val="4A5A69"/>
              </a:solidFill>
              <a:cs typeface="+mn-ea"/>
              <a:sym typeface="+mn-lt"/>
            </a:endParaRPr>
          </a:p>
          <a:p>
            <a:pPr algn="ctr"/>
            <a:r>
              <a:rPr lang="zh-CN" altLang="en-US" sz="5400" dirty="0">
                <a:solidFill>
                  <a:srgbClr val="4A5A69"/>
                </a:solidFill>
                <a:cs typeface="+mn-ea"/>
                <a:sym typeface="+mn-lt"/>
              </a:rPr>
              <a:t>计算机集群的</a:t>
            </a:r>
            <a:r>
              <a:rPr lang="zh-CN" altLang="en-US" sz="5400" dirty="0">
                <a:solidFill>
                  <a:srgbClr val="4A5A69"/>
                </a:solidFill>
                <a:latin typeface="Arial" panose="020B0604020202020204" pitchFamily="34" charset="0"/>
                <a:cs typeface="Arial" panose="020B0604020202020204" pitchFamily="34" charset="0"/>
                <a:sym typeface="+mn-lt"/>
              </a:rPr>
              <a:t>Serverless</a:t>
            </a:r>
            <a:r>
              <a:rPr lang="zh-CN" altLang="en-US" sz="5400" dirty="0">
                <a:solidFill>
                  <a:srgbClr val="4A5A69"/>
                </a:solidFill>
                <a:cs typeface="+mn-ea"/>
                <a:sym typeface="+mn-lt"/>
              </a:rPr>
              <a:t>框架</a:t>
            </a:r>
            <a:endParaRPr lang="zh-CN" altLang="en-US" sz="5400" dirty="0">
              <a:solidFill>
                <a:srgbClr val="4A5A69"/>
              </a:solidFill>
              <a:cs typeface="+mn-ea"/>
              <a:sym typeface="+mn-lt"/>
            </a:endParaRPr>
          </a:p>
        </p:txBody>
      </p:sp>
      <p:sp>
        <p:nvSpPr>
          <p:cNvPr id="4" name="文本框 3"/>
          <p:cNvSpPr txBox="1"/>
          <p:nvPr/>
        </p:nvSpPr>
        <p:spPr>
          <a:xfrm>
            <a:off x="2541270" y="4408170"/>
            <a:ext cx="7109460" cy="1398270"/>
          </a:xfrm>
          <a:prstGeom prst="rect">
            <a:avLst/>
          </a:prstGeom>
          <a:noFill/>
        </p:spPr>
        <p:txBody>
          <a:bodyPr wrap="square" rtlCol="0">
            <a:noAutofit/>
          </a:bodyPr>
          <a:lstStyle/>
          <a:p>
            <a:pPr algn="ctr"/>
            <a:r>
              <a:rPr lang="en-US" altLang="zh-CN" sz="2000" dirty="0">
                <a:solidFill>
                  <a:schemeClr val="tx1">
                    <a:lumMod val="75000"/>
                    <a:lumOff val="25000"/>
                  </a:schemeClr>
                </a:solidFill>
                <a:cs typeface="+mn-ea"/>
                <a:sym typeface="+mn-ea"/>
              </a:rPr>
              <a:t>团队成员</a:t>
            </a:r>
            <a:r>
              <a:rPr lang="zh-CN" altLang="en-US" sz="2000" dirty="0">
                <a:solidFill>
                  <a:schemeClr val="tx1">
                    <a:lumMod val="75000"/>
                    <a:lumOff val="25000"/>
                  </a:schemeClr>
                </a:solidFill>
                <a:cs typeface="+mn-ea"/>
                <a:sym typeface="+mn-ea"/>
              </a:rPr>
              <a:t>：</a:t>
            </a:r>
            <a:r>
              <a:rPr lang="en-US" altLang="zh-CN" sz="2000" dirty="0">
                <a:solidFill>
                  <a:schemeClr val="tx1">
                    <a:lumMod val="75000"/>
                    <a:lumOff val="25000"/>
                  </a:schemeClr>
                </a:solidFill>
                <a:cs typeface="+mn-ea"/>
                <a:sym typeface="+mn-ea"/>
              </a:rPr>
              <a:t>王荣熙</a:t>
            </a:r>
            <a:r>
              <a:rPr lang="zh-CN" altLang="en-US" sz="2000" dirty="0">
                <a:solidFill>
                  <a:schemeClr val="tx1">
                    <a:lumMod val="75000"/>
                    <a:lumOff val="25000"/>
                  </a:schemeClr>
                </a:solidFill>
                <a:cs typeface="+mn-ea"/>
                <a:sym typeface="+mn-ea"/>
              </a:rPr>
              <a:t>、</a:t>
            </a:r>
            <a:r>
              <a:rPr lang="en-US" altLang="zh-CN" sz="2000" dirty="0">
                <a:solidFill>
                  <a:schemeClr val="tx1">
                    <a:lumMod val="75000"/>
                    <a:lumOff val="25000"/>
                  </a:schemeClr>
                </a:solidFill>
                <a:cs typeface="+mn-ea"/>
                <a:sym typeface="+mn-ea"/>
              </a:rPr>
              <a:t>岳志鑫</a:t>
            </a:r>
            <a:r>
              <a:rPr lang="zh-CN" altLang="en-US" sz="2000" dirty="0">
                <a:solidFill>
                  <a:schemeClr val="tx1">
                    <a:lumMod val="75000"/>
                    <a:lumOff val="25000"/>
                  </a:schemeClr>
                </a:solidFill>
                <a:cs typeface="+mn-ea"/>
                <a:sym typeface="+mn-ea"/>
              </a:rPr>
              <a:t>、</a:t>
            </a:r>
            <a:r>
              <a:rPr lang="en-US" altLang="zh-CN" sz="2000" dirty="0">
                <a:solidFill>
                  <a:schemeClr val="tx1">
                    <a:lumMod val="75000"/>
                    <a:lumOff val="25000"/>
                  </a:schemeClr>
                </a:solidFill>
                <a:cs typeface="+mn-ea"/>
                <a:sym typeface="+mn-ea"/>
              </a:rPr>
              <a:t>李嘉爽</a:t>
            </a:r>
            <a:endParaRPr lang="en-US" altLang="zh-CN" sz="2000" dirty="0">
              <a:solidFill>
                <a:schemeClr val="tx1">
                  <a:lumMod val="75000"/>
                  <a:lumOff val="25000"/>
                </a:schemeClr>
              </a:solidFill>
              <a:cs typeface="+mn-ea"/>
              <a:sym typeface="+mn-ea"/>
            </a:endParaRPr>
          </a:p>
          <a:p>
            <a:pPr algn="ctr"/>
            <a:r>
              <a:rPr lang="en-US" altLang="zh-CN" sz="2000" dirty="0">
                <a:solidFill>
                  <a:schemeClr val="tx1">
                    <a:lumMod val="75000"/>
                    <a:lumOff val="25000"/>
                  </a:schemeClr>
                </a:solidFill>
                <a:cs typeface="+mn-ea"/>
                <a:sym typeface="+mn-ea"/>
              </a:rPr>
              <a:t>指导教师</a:t>
            </a:r>
            <a:r>
              <a:rPr lang="zh-CN" altLang="en-US" sz="2000" dirty="0">
                <a:solidFill>
                  <a:schemeClr val="tx1">
                    <a:lumMod val="75000"/>
                    <a:lumOff val="25000"/>
                  </a:schemeClr>
                </a:solidFill>
                <a:cs typeface="+mn-ea"/>
                <a:sym typeface="+mn-ea"/>
              </a:rPr>
              <a:t>：</a:t>
            </a:r>
            <a:r>
              <a:rPr lang="en-US" altLang="zh-CN" sz="2000" dirty="0">
                <a:solidFill>
                  <a:schemeClr val="tx1">
                    <a:lumMod val="75000"/>
                    <a:lumOff val="25000"/>
                  </a:schemeClr>
                </a:solidFill>
                <a:cs typeface="+mn-ea"/>
                <a:sym typeface="+mn-ea"/>
              </a:rPr>
              <a:t>宫晓利</a:t>
            </a:r>
            <a:endParaRPr lang="en-US" altLang="zh-CN" sz="2000" dirty="0">
              <a:solidFill>
                <a:schemeClr val="tx1">
                  <a:lumMod val="75000"/>
                  <a:lumOff val="25000"/>
                </a:schemeClr>
              </a:solidFill>
              <a:cs typeface="+mn-ea"/>
              <a:sym typeface="+mn-ea"/>
            </a:endParaRPr>
          </a:p>
          <a:p>
            <a:pPr algn="ctr"/>
            <a:r>
              <a:rPr lang="en-US" altLang="zh-CN" sz="2000" dirty="0">
                <a:solidFill>
                  <a:schemeClr val="tx1">
                    <a:lumMod val="75000"/>
                    <a:lumOff val="25000"/>
                  </a:schemeClr>
                </a:solidFill>
                <a:cs typeface="+mn-ea"/>
                <a:sym typeface="+mn-ea"/>
              </a:rPr>
              <a:t>学校: 南开大学</a:t>
            </a:r>
            <a:endParaRPr lang="en-US" altLang="zh-CN" sz="2000" dirty="0">
              <a:solidFill>
                <a:schemeClr val="tx1">
                  <a:lumMod val="75000"/>
                  <a:lumOff val="25000"/>
                </a:schemeClr>
              </a:solidFill>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8833" y="602680"/>
            <a:ext cx="5474335" cy="521970"/>
          </a:xfrm>
          <a:prstGeom prst="rect">
            <a:avLst/>
          </a:prstGeom>
          <a:noFill/>
        </p:spPr>
        <p:txBody>
          <a:bodyPr wrap="none" rtlCol="0">
            <a:spAutoFit/>
          </a:bodyPr>
          <a:lstStyle/>
          <a:p>
            <a:pPr algn="ctr"/>
            <a:r>
              <a:rPr lang="zh-CN" altLang="en-US" sz="2800" dirty="0">
                <a:solidFill>
                  <a:srgbClr val="4A5A69"/>
                </a:solidFill>
                <a:cs typeface="+mn-ea"/>
                <a:sym typeface="+mn-lt"/>
              </a:rPr>
              <a:t>方案设计</a:t>
            </a:r>
            <a:r>
              <a:rPr lang="en-US" altLang="zh-CN" sz="2800" dirty="0">
                <a:solidFill>
                  <a:srgbClr val="4A5A69"/>
                </a:solidFill>
                <a:cs typeface="+mn-ea"/>
                <a:sym typeface="+mn-lt"/>
              </a:rPr>
              <a:t>——</a:t>
            </a:r>
            <a:r>
              <a:rPr lang="zh-CN" altLang="en-US" sz="2800" dirty="0">
                <a:solidFill>
                  <a:srgbClr val="4A5A69"/>
                </a:solidFill>
                <a:latin typeface="Arial" panose="020B0604020202020204" pitchFamily="34" charset="0"/>
                <a:cs typeface="Arial" panose="020B0604020202020204" pitchFamily="34" charset="0"/>
                <a:sym typeface="+mn-lt"/>
              </a:rPr>
              <a:t>Serverless</a:t>
            </a:r>
            <a:r>
              <a:rPr lang="zh-CN" altLang="en-US" sz="2800" dirty="0">
                <a:solidFill>
                  <a:srgbClr val="4A5A69"/>
                </a:solidFill>
                <a:cs typeface="+mn-ea"/>
                <a:sym typeface="+mn-lt"/>
              </a:rPr>
              <a:t>框架搭建</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938020"/>
          </a:xfrm>
          <a:prstGeom prst="rect">
            <a:avLst/>
          </a:prstGeom>
          <a:noFill/>
        </p:spPr>
        <p:txBody>
          <a:bodyPr wrap="square" rtlCol="0" anchor="t">
            <a:spAutoFit/>
          </a:bodyPr>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cs typeface="+mn-ea"/>
                <a:sym typeface="+mn-lt"/>
              </a:rPr>
              <a:t>将 Kubernetes、Serverless 和 Docker 结合起来，可以在多种层次和抽象级别上支持应用程序的部署和管理</a:t>
            </a:r>
            <a:r>
              <a:rPr lang="zh-CN" sz="1600" dirty="0">
                <a:solidFill>
                  <a:schemeClr val="tx1">
                    <a:lumMod val="75000"/>
                    <a:lumOff val="25000"/>
                  </a:schemeClr>
                </a:solidFill>
                <a:cs typeface="+mn-ea"/>
                <a:sym typeface="+mn-lt"/>
              </a:rPr>
              <a:t>。Docker 为这个组合提供了容器化的基础。Kubernetes 提供了管理这些容器的机制。而基于 Kubernetes 的 Serverless 框架允许开发者以事件驱动的方式运行和管理应用。</a:t>
            </a:r>
            <a:endParaRPr lang="zh-CN" sz="1600" dirty="0">
              <a:solidFill>
                <a:schemeClr val="tx1">
                  <a:lumMod val="75000"/>
                  <a:lumOff val="25000"/>
                </a:schemeClr>
              </a:solidFill>
              <a:cs typeface="+mn-ea"/>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cs typeface="+mn-ea"/>
                <a:sym typeface="+mn-lt"/>
              </a:rPr>
              <a:t>异构集群内包含多种运算资源，为</a:t>
            </a:r>
            <a:r>
              <a:rPr lang="zh-CN" sz="1600" dirty="0">
                <a:solidFill>
                  <a:schemeClr val="tx1">
                    <a:lumMod val="75000"/>
                    <a:lumOff val="25000"/>
                  </a:schemeClr>
                </a:solidFill>
                <a:cs typeface="+mn-ea"/>
                <a:sym typeface="+mn-lt"/>
              </a:rPr>
              <a:t>应用</a:t>
            </a:r>
            <a:r>
              <a:rPr lang="en-US" altLang="zh-CN" sz="1600" dirty="0">
                <a:solidFill>
                  <a:schemeClr val="tx1">
                    <a:lumMod val="75000"/>
                    <a:lumOff val="25000"/>
                  </a:schemeClr>
                </a:solidFill>
                <a:cs typeface="+mn-ea"/>
                <a:sym typeface="+mn-lt"/>
              </a:rPr>
              <a:t> </a:t>
            </a:r>
            <a:r>
              <a:rPr sz="1600" dirty="0">
                <a:solidFill>
                  <a:schemeClr val="tx1">
                    <a:lumMod val="75000"/>
                    <a:lumOff val="25000"/>
                  </a:schemeClr>
                </a:solidFill>
                <a:latin typeface="Arial" panose="020B0604020202020204" pitchFamily="34" charset="0"/>
                <a:cs typeface="Arial" panose="020B0604020202020204" pitchFamily="34" charset="0"/>
                <a:sym typeface="+mn-lt"/>
              </a:rPr>
              <a:t>Serverless</a:t>
            </a:r>
            <a:r>
              <a:rPr lang="en-US" sz="1600" dirty="0">
                <a:solidFill>
                  <a:schemeClr val="tx1">
                    <a:lumMod val="75000"/>
                    <a:lumOff val="25000"/>
                  </a:schemeClr>
                </a:solidFill>
                <a:latin typeface="Arial" panose="020B0604020202020204" pitchFamily="34" charset="0"/>
                <a:cs typeface="Arial" panose="020B0604020202020204" pitchFamily="34" charset="0"/>
                <a:sym typeface="+mn-lt"/>
              </a:rPr>
              <a:t> </a:t>
            </a:r>
            <a:r>
              <a:rPr sz="1600" dirty="0">
                <a:solidFill>
                  <a:schemeClr val="tx1">
                    <a:lumMod val="75000"/>
                    <a:lumOff val="25000"/>
                  </a:schemeClr>
                </a:solidFill>
                <a:cs typeface="+mn-ea"/>
                <a:sym typeface="+mn-lt"/>
              </a:rPr>
              <a:t>框架，后端每一个开发板</a:t>
            </a:r>
            <a:r>
              <a:rPr lang="zh-CN" sz="1600" dirty="0">
                <a:solidFill>
                  <a:schemeClr val="tx1">
                    <a:lumMod val="75000"/>
                    <a:lumOff val="25000"/>
                  </a:schemeClr>
                </a:solidFill>
                <a:cs typeface="+mn-ea"/>
                <a:sym typeface="+mn-lt"/>
              </a:rPr>
              <a:t>均需</a:t>
            </a:r>
            <a:r>
              <a:rPr sz="1600" dirty="0">
                <a:solidFill>
                  <a:schemeClr val="tx1">
                    <a:lumMod val="75000"/>
                    <a:lumOff val="25000"/>
                  </a:schemeClr>
                </a:solidFill>
                <a:cs typeface="+mn-ea"/>
                <a:sym typeface="+mn-lt"/>
              </a:rPr>
              <a:t>部署 </a:t>
            </a:r>
            <a:r>
              <a:rPr sz="1600" dirty="0">
                <a:solidFill>
                  <a:schemeClr val="tx1">
                    <a:lumMod val="75000"/>
                    <a:lumOff val="25000"/>
                  </a:schemeClr>
                </a:solidFill>
                <a:latin typeface="Arial" panose="020B0604020202020204" pitchFamily="34" charset="0"/>
                <a:cs typeface="Arial" panose="020B0604020202020204" pitchFamily="34" charset="0"/>
                <a:sym typeface="+mn-lt"/>
              </a:rPr>
              <a:t>k3s 系统和 </a:t>
            </a:r>
            <a:r>
              <a:rPr lang="en-US" sz="1600" dirty="0">
                <a:solidFill>
                  <a:schemeClr val="tx1">
                    <a:lumMod val="75000"/>
                    <a:lumOff val="25000"/>
                  </a:schemeClr>
                </a:solidFill>
                <a:latin typeface="Arial" panose="020B0604020202020204" pitchFamily="34" charset="0"/>
                <a:cs typeface="Arial" panose="020B0604020202020204" pitchFamily="34" charset="0"/>
                <a:sym typeface="+mn-lt"/>
              </a:rPr>
              <a:t>D</a:t>
            </a:r>
            <a:r>
              <a:rPr sz="1600" dirty="0">
                <a:solidFill>
                  <a:schemeClr val="tx1">
                    <a:lumMod val="75000"/>
                    <a:lumOff val="25000"/>
                  </a:schemeClr>
                </a:solidFill>
                <a:latin typeface="Arial" panose="020B0604020202020204" pitchFamily="34" charset="0"/>
                <a:cs typeface="Arial" panose="020B0604020202020204" pitchFamily="34" charset="0"/>
                <a:sym typeface="+mn-lt"/>
              </a:rPr>
              <a:t>ocker </a:t>
            </a:r>
            <a:r>
              <a:rPr sz="1600" dirty="0">
                <a:solidFill>
                  <a:schemeClr val="tx1">
                    <a:lumMod val="75000"/>
                    <a:lumOff val="25000"/>
                  </a:schemeClr>
                </a:solidFill>
                <a:cs typeface="+mn-ea"/>
                <a:sym typeface="+mn-lt"/>
              </a:rPr>
              <a:t>容器</a:t>
            </a:r>
            <a:r>
              <a:rPr lang="zh-CN" sz="1600" dirty="0">
                <a:solidFill>
                  <a:schemeClr val="tx1">
                    <a:lumMod val="75000"/>
                    <a:lumOff val="25000"/>
                  </a:schemeClr>
                </a:solidFill>
                <a:cs typeface="+mn-ea"/>
                <a:sym typeface="+mn-lt"/>
              </a:rPr>
              <a:t>以</a:t>
            </a:r>
            <a:r>
              <a:rPr sz="1600" dirty="0">
                <a:solidFill>
                  <a:schemeClr val="tx1">
                    <a:lumMod val="75000"/>
                    <a:lumOff val="25000"/>
                  </a:schemeClr>
                </a:solidFill>
                <a:cs typeface="+mn-ea"/>
                <a:sym typeface="+mn-lt"/>
              </a:rPr>
              <a:t>便于 </a:t>
            </a:r>
            <a:r>
              <a:rPr sz="1600" dirty="0">
                <a:solidFill>
                  <a:schemeClr val="tx1">
                    <a:lumMod val="75000"/>
                    <a:lumOff val="25000"/>
                  </a:schemeClr>
                </a:solidFill>
                <a:latin typeface="Arial" panose="020B0604020202020204" pitchFamily="34" charset="0"/>
                <a:cs typeface="Arial" panose="020B0604020202020204" pitchFamily="34" charset="0"/>
                <a:sym typeface="+mn-lt"/>
              </a:rPr>
              <a:t>Serverless 系统迅速的进行任务分配和资源调度</a:t>
            </a:r>
            <a:r>
              <a:rPr lang="zh-CN"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endParaRPr lang="zh-CN" altLang="en-US" sz="1600" dirty="0">
              <a:solidFill>
                <a:schemeClr val="tx1">
                  <a:lumMod val="75000"/>
                  <a:lumOff val="25000"/>
                </a:schemeClr>
              </a:solidFill>
              <a:cs typeface="+mn-ea"/>
              <a:sym typeface="+mn-lt"/>
            </a:endParaRPr>
          </a:p>
        </p:txBody>
      </p:sp>
      <p:pic>
        <p:nvPicPr>
          <p:cNvPr id="9" name="图片 8"/>
          <p:cNvPicPr>
            <a:picLocks noChangeAspect="1"/>
          </p:cNvPicPr>
          <p:nvPr/>
        </p:nvPicPr>
        <p:blipFill>
          <a:blip r:embed="rId1"/>
          <a:srcRect t="2855" b="3053"/>
          <a:stretch>
            <a:fillRect/>
          </a:stretch>
        </p:blipFill>
        <p:spPr>
          <a:xfrm>
            <a:off x="1666240" y="3006725"/>
            <a:ext cx="8858250" cy="3159760"/>
          </a:xfrm>
          <a:prstGeom prst="rect">
            <a:avLst/>
          </a:prstGeom>
        </p:spPr>
      </p:pic>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9/26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方案设计</a:t>
            </a:r>
            <a:r>
              <a:rPr lang="en-US" altLang="zh-CN" sz="2800" dirty="0">
                <a:solidFill>
                  <a:srgbClr val="4A5A69"/>
                </a:solidFill>
                <a:cs typeface="+mn-ea"/>
                <a:sym typeface="+mn-lt"/>
              </a:rPr>
              <a:t>——</a:t>
            </a:r>
            <a:r>
              <a:rPr lang="zh-CN" altLang="en-US" sz="2800" dirty="0">
                <a:solidFill>
                  <a:srgbClr val="4A5A69"/>
                </a:solidFill>
                <a:cs typeface="+mn-ea"/>
                <a:sym typeface="+mn-lt"/>
              </a:rPr>
              <a:t>图像识别测试</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322070"/>
          </a:xfrm>
          <a:prstGeom prst="rect">
            <a:avLst/>
          </a:prstGeom>
          <a:noFill/>
        </p:spPr>
        <p:txBody>
          <a:bodyPr wrap="square" rtlCol="0" anchor="t">
            <a:spAutoFit/>
          </a:bodyPr>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cs typeface="+mn-ea"/>
                <a:sym typeface="+mn-lt"/>
              </a:rPr>
              <a:t>系统接收多个视频设备传入的视频，分别通过视频解码和图像推理识别的处理，</a:t>
            </a:r>
            <a:r>
              <a:rPr lang="zh-CN" sz="1600" dirty="0">
                <a:solidFill>
                  <a:schemeClr val="tx1">
                    <a:lumMod val="75000"/>
                    <a:lumOff val="25000"/>
                  </a:schemeClr>
                </a:solidFill>
                <a:cs typeface="+mn-ea"/>
                <a:sym typeface="+mn-lt"/>
              </a:rPr>
              <a:t>使用</a:t>
            </a:r>
            <a:r>
              <a:rPr sz="1600" dirty="0">
                <a:solidFill>
                  <a:schemeClr val="tx1">
                    <a:lumMod val="75000"/>
                    <a:lumOff val="25000"/>
                  </a:schemeClr>
                </a:solidFill>
                <a:cs typeface="+mn-ea"/>
                <a:sym typeface="+mn-lt"/>
              </a:rPr>
              <a:t>开发板作为前端进行展示。</a:t>
            </a:r>
            <a:endParaRPr sz="1600" dirty="0">
              <a:solidFill>
                <a:schemeClr val="tx1">
                  <a:lumMod val="75000"/>
                  <a:lumOff val="25000"/>
                </a:schemeClr>
              </a:solidFill>
              <a:cs typeface="+mn-ea"/>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cs typeface="+mn-ea"/>
                <a:sym typeface="+mn-lt"/>
              </a:rPr>
              <a:t>测试</a:t>
            </a:r>
            <a:r>
              <a:rPr lang="en-US" sz="1600" dirty="0">
                <a:solidFill>
                  <a:schemeClr val="tx1">
                    <a:lumMod val="75000"/>
                    <a:lumOff val="25000"/>
                  </a:schemeClr>
                </a:solidFill>
                <a:cs typeface="+mn-ea"/>
                <a:sym typeface="+mn-lt"/>
              </a:rPr>
              <a:t> </a:t>
            </a:r>
            <a:r>
              <a:rPr sz="1600" dirty="0">
                <a:solidFill>
                  <a:schemeClr val="tx1">
                    <a:lumMod val="75000"/>
                    <a:lumOff val="25000"/>
                  </a:schemeClr>
                </a:solidFill>
                <a:latin typeface="Arial" panose="020B0604020202020204" pitchFamily="34" charset="0"/>
                <a:cs typeface="Arial" panose="020B0604020202020204" pitchFamily="34" charset="0"/>
                <a:sym typeface="+mn-lt"/>
              </a:rPr>
              <a:t>Serverless</a:t>
            </a:r>
            <a:r>
              <a:rPr lang="en-US" sz="1600" dirty="0">
                <a:solidFill>
                  <a:schemeClr val="tx1">
                    <a:lumMod val="75000"/>
                    <a:lumOff val="25000"/>
                  </a:schemeClr>
                </a:solidFill>
                <a:latin typeface="Arial" panose="020B0604020202020204" pitchFamily="34" charset="0"/>
                <a:cs typeface="Arial" panose="020B0604020202020204" pitchFamily="34" charset="0"/>
                <a:sym typeface="+mn-lt"/>
              </a:rPr>
              <a:t> </a:t>
            </a:r>
            <a:r>
              <a:rPr sz="1600" dirty="0">
                <a:solidFill>
                  <a:schemeClr val="tx1">
                    <a:lumMod val="75000"/>
                    <a:lumOff val="25000"/>
                  </a:schemeClr>
                </a:solidFill>
                <a:cs typeface="+mn-ea"/>
                <a:sym typeface="+mn-lt"/>
              </a:rPr>
              <a:t>框架是否能迅速合理分配视频解码任务和</a:t>
            </a:r>
            <a:r>
              <a:rPr lang="zh-CN" sz="1600" dirty="0">
                <a:solidFill>
                  <a:schemeClr val="tx1">
                    <a:lumMod val="75000"/>
                    <a:lumOff val="25000"/>
                  </a:schemeClr>
                </a:solidFill>
                <a:cs typeface="+mn-ea"/>
                <a:sym typeface="+mn-lt"/>
              </a:rPr>
              <a:t>图像</a:t>
            </a:r>
            <a:r>
              <a:rPr sz="1600" dirty="0">
                <a:solidFill>
                  <a:schemeClr val="tx1">
                    <a:lumMod val="75000"/>
                    <a:lumOff val="25000"/>
                  </a:schemeClr>
                </a:solidFill>
                <a:cs typeface="+mn-ea"/>
                <a:sym typeface="+mn-lt"/>
              </a:rPr>
              <a:t>识别任务，计算系统各部分的容器启动时间、数据吞吐量、应用响应延迟和负载均衡等指标，观察其是否具有高效的管理和调度机制对接收到的任务进行预测或分类，并</a:t>
            </a:r>
            <a:r>
              <a:rPr sz="1600" b="1" dirty="0">
                <a:solidFill>
                  <a:srgbClr val="FF0000"/>
                </a:solidFill>
                <a:cs typeface="+mn-ea"/>
                <a:sym typeface="+mn-lt"/>
              </a:rPr>
              <a:t>为每个任务找到最合适的硬件执行器</a:t>
            </a:r>
            <a:r>
              <a:rPr lang="zh-CN" sz="1600"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pic>
        <p:nvPicPr>
          <p:cNvPr id="7" name="图片 6"/>
          <p:cNvPicPr>
            <a:picLocks noChangeAspect="1"/>
          </p:cNvPicPr>
          <p:nvPr/>
        </p:nvPicPr>
        <p:blipFill>
          <a:blip r:embed="rId1"/>
          <a:srcRect t="1454" b="3346"/>
          <a:stretch>
            <a:fillRect/>
          </a:stretch>
        </p:blipFill>
        <p:spPr>
          <a:xfrm>
            <a:off x="3339465" y="2666365"/>
            <a:ext cx="5513070" cy="4130040"/>
          </a:xfrm>
          <a:prstGeom prst="rect">
            <a:avLst/>
          </a:prstGeom>
        </p:spPr>
      </p:pic>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10/26</a:t>
            </a:r>
            <a:endParaRPr lang="en-US" altLang="zh-CN" sz="1400">
              <a:solidFill>
                <a:srgbClr val="4A5A69"/>
              </a:solidFill>
            </a:endParaRPr>
          </a:p>
        </p:txBody>
      </p:sp>
      <p:pic>
        <p:nvPicPr>
          <p:cNvPr id="11" name="图片 10" descr="系统框架设计"/>
          <p:cNvPicPr>
            <a:picLocks noChangeAspect="1"/>
          </p:cNvPicPr>
          <p:nvPr/>
        </p:nvPicPr>
        <p:blipFill>
          <a:blip r:embed="rId2"/>
          <a:srcRect t="1488"/>
          <a:stretch>
            <a:fillRect/>
          </a:stretch>
        </p:blipFill>
        <p:spPr>
          <a:xfrm>
            <a:off x="2374265" y="2666365"/>
            <a:ext cx="7442835" cy="3989070"/>
          </a:xfrm>
          <a:prstGeom prst="rect">
            <a:avLst/>
          </a:prstGeom>
        </p:spPr>
      </p:pic>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97986" y="602680"/>
            <a:ext cx="3796030" cy="521970"/>
          </a:xfrm>
          <a:prstGeom prst="rect">
            <a:avLst/>
          </a:prstGeom>
          <a:noFill/>
        </p:spPr>
        <p:txBody>
          <a:bodyPr wrap="none" rtlCol="0">
            <a:spAutoFit/>
          </a:bodyPr>
          <a:lstStyle/>
          <a:p>
            <a:pPr algn="ctr"/>
            <a:r>
              <a:rPr lang="zh-CN" altLang="en-US" sz="2800" dirty="0">
                <a:solidFill>
                  <a:srgbClr val="4A5A69"/>
                </a:solidFill>
                <a:cs typeface="+mn-ea"/>
                <a:sym typeface="+mn-lt"/>
              </a:rPr>
              <a:t>方案设计</a:t>
            </a:r>
            <a:r>
              <a:rPr lang="en-US" altLang="zh-CN" sz="2800" dirty="0">
                <a:solidFill>
                  <a:srgbClr val="4A5A69"/>
                </a:solidFill>
                <a:cs typeface="+mn-ea"/>
                <a:sym typeface="+mn-lt"/>
              </a:rPr>
              <a:t>——</a:t>
            </a:r>
            <a:r>
              <a:rPr lang="zh-CN" altLang="en-US" sz="2800" dirty="0">
                <a:solidFill>
                  <a:srgbClr val="4A5A69"/>
                </a:solidFill>
                <a:latin typeface="Arial" panose="020B0604020202020204" pitchFamily="34" charset="0"/>
                <a:cs typeface="Arial" panose="020B0604020202020204" pitchFamily="34" charset="0"/>
                <a:sym typeface="+mn-lt"/>
              </a:rPr>
              <a:t>系统优化</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sz="1600" dirty="0">
                <a:sym typeface="+mn-lt"/>
              </a:rPr>
              <a:t>系统初始时性能不理想：</a:t>
            </a:r>
            <a:r>
              <a:rPr sz="1600" dirty="0">
                <a:sym typeface="+mn-lt"/>
              </a:rPr>
              <a:t>前端代码响应较慢</a:t>
            </a:r>
            <a:r>
              <a:rPr lang="zh-CN" sz="1600" dirty="0">
                <a:sym typeface="+mn-lt"/>
              </a:rPr>
              <a:t>、</a:t>
            </a:r>
            <a:r>
              <a:rPr sz="1600" dirty="0">
                <a:sym typeface="+mn-lt"/>
              </a:rPr>
              <a:t>后端程序</a:t>
            </a:r>
            <a:r>
              <a:rPr lang="zh-CN" sz="1600" dirty="0">
                <a:sym typeface="+mn-lt"/>
              </a:rPr>
              <a:t>性能不足</a:t>
            </a:r>
            <a:r>
              <a:rPr sz="1600" dirty="0">
                <a:sym typeface="+mn-lt"/>
              </a:rPr>
              <a:t>，</a:t>
            </a:r>
            <a:r>
              <a:rPr lang="zh-CN" sz="1600" dirty="0">
                <a:sym typeface="+mn-lt"/>
              </a:rPr>
              <a:t>系统处理任务</a:t>
            </a:r>
            <a:r>
              <a:rPr lang="zh-CN" sz="1600" dirty="0">
                <a:sym typeface="+mn-lt"/>
              </a:rPr>
              <a:t>乏力。</a:t>
            </a:r>
            <a:endParaRPr lang="zh-CN" sz="1600" dirty="0">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sz="1600" dirty="0">
                <a:sym typeface="+mn-lt"/>
              </a:rPr>
              <a:t>一系列优化：使用</a:t>
            </a:r>
            <a:r>
              <a:rPr lang="en-US" altLang="zh-CN" sz="1600" dirty="0">
                <a:sym typeface="+mn-lt"/>
              </a:rPr>
              <a:t>c++</a:t>
            </a:r>
            <a:r>
              <a:rPr lang="zh-CN" altLang="en-US" sz="1600" dirty="0">
                <a:sym typeface="+mn-lt"/>
              </a:rPr>
              <a:t>重写前端代码、后端使用线程池和任务队列。</a:t>
            </a:r>
            <a:endParaRPr lang="en-US" altLang="zh-CN" sz="1600" dirty="0">
              <a:sym typeface="+mn-lt"/>
            </a:endParaRPr>
          </a:p>
        </p:txBody>
      </p:sp>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10/26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4" name="图片 3"/>
          <p:cNvPicPr>
            <a:picLocks noChangeAspect="1"/>
          </p:cNvPicPr>
          <p:nvPr/>
        </p:nvPicPr>
        <p:blipFill>
          <a:blip r:embed="rId1"/>
          <a:stretch>
            <a:fillRect/>
          </a:stretch>
        </p:blipFill>
        <p:spPr>
          <a:xfrm>
            <a:off x="2421890" y="2679065"/>
            <a:ext cx="1786255" cy="3110865"/>
          </a:xfrm>
          <a:prstGeom prst="rect">
            <a:avLst/>
          </a:prstGeom>
        </p:spPr>
      </p:pic>
      <p:pic>
        <p:nvPicPr>
          <p:cNvPr id="6" name="图片 5"/>
          <p:cNvPicPr>
            <a:picLocks noChangeAspect="1"/>
          </p:cNvPicPr>
          <p:nvPr/>
        </p:nvPicPr>
        <p:blipFill>
          <a:blip r:embed="rId2"/>
          <a:srcRect r="11881"/>
          <a:stretch>
            <a:fillRect/>
          </a:stretch>
        </p:blipFill>
        <p:spPr>
          <a:xfrm>
            <a:off x="5146675" y="2639060"/>
            <a:ext cx="1898015" cy="3169285"/>
          </a:xfrm>
          <a:prstGeom prst="rect">
            <a:avLst/>
          </a:prstGeom>
        </p:spPr>
      </p:pic>
      <p:pic>
        <p:nvPicPr>
          <p:cNvPr id="9" name="图片 8"/>
          <p:cNvPicPr>
            <a:picLocks noChangeAspect="1"/>
          </p:cNvPicPr>
          <p:nvPr/>
        </p:nvPicPr>
        <p:blipFill>
          <a:blip r:embed="rId3"/>
          <a:stretch>
            <a:fillRect/>
          </a:stretch>
        </p:blipFill>
        <p:spPr>
          <a:xfrm>
            <a:off x="7983220" y="2639695"/>
            <a:ext cx="2024380" cy="3168650"/>
          </a:xfrm>
          <a:prstGeom prst="rect">
            <a:avLst/>
          </a:prstGeom>
        </p:spPr>
      </p:pic>
      <p:cxnSp>
        <p:nvCxnSpPr>
          <p:cNvPr id="11" name="直接箭头连接符 10"/>
          <p:cNvCxnSpPr>
            <a:stCxn id="4" idx="3"/>
            <a:endCxn id="6" idx="1"/>
          </p:cNvCxnSpPr>
          <p:nvPr/>
        </p:nvCxnSpPr>
        <p:spPr>
          <a:xfrm flipV="1">
            <a:off x="4208145" y="4224020"/>
            <a:ext cx="938530" cy="1079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3"/>
            <a:endCxn id="9" idx="1"/>
          </p:cNvCxnSpPr>
          <p:nvPr/>
        </p:nvCxnSpPr>
        <p:spPr>
          <a:xfrm>
            <a:off x="7044690" y="4224020"/>
            <a:ext cx="938530"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250" fill="hold">
                                          <p:stCondLst>
                                            <p:cond delay="0"/>
                                          </p:stCondLst>
                                        </p:cTn>
                                        <p:tgtEl>
                                          <p:spTgt spid="4"/>
                                        </p:tgtEl>
                                        <p:attrNameLst>
                                          <p:attrName>style.visibility</p:attrName>
                                        </p:attrNameLst>
                                      </p:cBhvr>
                                      <p:to>
                                        <p:strVal val="visible"/>
                                      </p:to>
                                    </p:set>
                                    <p:animEffect transition="in" filter="plus(in)">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250" fill="hold">
                                          <p:stCondLst>
                                            <p:cond delay="0"/>
                                          </p:stCondLst>
                                        </p:cTn>
                                        <p:tgtEl>
                                          <p:spTgt spid="11"/>
                                        </p:tgtEl>
                                        <p:attrNameLst>
                                          <p:attrName>style.visibility</p:attrName>
                                        </p:attrNameLst>
                                      </p:cBhvr>
                                      <p:to>
                                        <p:strVal val="visible"/>
                                      </p:to>
                                    </p:set>
                                    <p:animEffect transition="in" filter="plus(in)">
                                      <p:cBhvr>
                                        <p:cTn id="12" dur="2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nodeType="clickEffect">
                                  <p:stCondLst>
                                    <p:cond delay="0"/>
                                  </p:stCondLst>
                                  <p:childTnLst>
                                    <p:set>
                                      <p:cBhvr>
                                        <p:cTn id="16" dur="250" fill="hold">
                                          <p:stCondLst>
                                            <p:cond delay="0"/>
                                          </p:stCondLst>
                                        </p:cTn>
                                        <p:tgtEl>
                                          <p:spTgt spid="6"/>
                                        </p:tgtEl>
                                        <p:attrNameLst>
                                          <p:attrName>style.visibility</p:attrName>
                                        </p:attrNameLst>
                                      </p:cBhvr>
                                      <p:to>
                                        <p:strVal val="visible"/>
                                      </p:to>
                                    </p:set>
                                    <p:animEffect transition="in" filter="plus(in)">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nodeType="clickEffect">
                                  <p:stCondLst>
                                    <p:cond delay="0"/>
                                  </p:stCondLst>
                                  <p:childTnLst>
                                    <p:set>
                                      <p:cBhvr>
                                        <p:cTn id="21" dur="250" fill="hold">
                                          <p:stCondLst>
                                            <p:cond delay="0"/>
                                          </p:stCondLst>
                                        </p:cTn>
                                        <p:tgtEl>
                                          <p:spTgt spid="12"/>
                                        </p:tgtEl>
                                        <p:attrNameLst>
                                          <p:attrName>style.visibility</p:attrName>
                                        </p:attrNameLst>
                                      </p:cBhvr>
                                      <p:to>
                                        <p:strVal val="visible"/>
                                      </p:to>
                                    </p:set>
                                    <p:animEffect transition="in" filter="plus(in)">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nodeType="clickEffect">
                                  <p:stCondLst>
                                    <p:cond delay="0"/>
                                  </p:stCondLst>
                                  <p:childTnLst>
                                    <p:set>
                                      <p:cBhvr>
                                        <p:cTn id="26" dur="250" fill="hold">
                                          <p:stCondLst>
                                            <p:cond delay="0"/>
                                          </p:stCondLst>
                                        </p:cTn>
                                        <p:tgtEl>
                                          <p:spTgt spid="9"/>
                                        </p:tgtEl>
                                        <p:attrNameLst>
                                          <p:attrName>style.visibility</p:attrName>
                                        </p:attrNameLst>
                                      </p:cBhvr>
                                      <p:to>
                                        <p:strVal val="visible"/>
                                      </p:to>
                                    </p:set>
                                    <p:animEffect transition="in" filter="plus(in)">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3095" y="4001811"/>
            <a:ext cx="3922353" cy="337185"/>
          </a:xfrm>
          <a:prstGeom prst="rect">
            <a:avLst/>
          </a:prstGeom>
        </p:spPr>
        <p:txBody>
          <a:bodyPr wrap="square">
            <a:spAutoFit/>
          </a:bodyPr>
          <a:lstStyle/>
          <a:p>
            <a:pPr algn="l"/>
            <a:r>
              <a:rPr lang="zh-CN" altLang="en-US" sz="16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600" dirty="0">
              <a:solidFill>
                <a:srgbClr val="92A3B8"/>
              </a:solidFill>
              <a:latin typeface="Arial" panose="020B0604020202020204" pitchFamily="34" charset="0"/>
              <a:cs typeface="Arial" panose="020B0604020202020204" pitchFamily="34" charset="0"/>
              <a:sym typeface="+mn-lt"/>
            </a:endParaRPr>
          </a:p>
        </p:txBody>
      </p:sp>
      <p:sp>
        <p:nvSpPr>
          <p:cNvPr id="4" name="文本框 3"/>
          <p:cNvSpPr txBox="1"/>
          <p:nvPr/>
        </p:nvSpPr>
        <p:spPr>
          <a:xfrm>
            <a:off x="2243455" y="3235325"/>
            <a:ext cx="3870325" cy="768350"/>
          </a:xfrm>
          <a:prstGeom prst="rect">
            <a:avLst/>
          </a:prstGeom>
          <a:noFill/>
        </p:spPr>
        <p:txBody>
          <a:bodyPr wrap="square" rtlCol="0">
            <a:spAutoFit/>
          </a:bodyPr>
          <a:lstStyle/>
          <a:p>
            <a:pPr algn="l"/>
            <a:r>
              <a:rPr lang="zh-CN" altLang="en-US" sz="4400" spc="300" dirty="0">
                <a:solidFill>
                  <a:srgbClr val="4A5A69"/>
                </a:solidFill>
                <a:cs typeface="+mn-ea"/>
                <a:sym typeface="+mn-lt"/>
              </a:rPr>
              <a:t>关键</a:t>
            </a:r>
            <a:r>
              <a:rPr lang="zh-CN" altLang="en-US" sz="4400" spc="300" dirty="0">
                <a:solidFill>
                  <a:srgbClr val="4A5A69"/>
                </a:solidFill>
                <a:cs typeface="+mn-ea"/>
                <a:sym typeface="+mn-lt"/>
              </a:rPr>
              <a:t>核心实现</a:t>
            </a:r>
            <a:endParaRPr lang="zh-CN" altLang="en-US" sz="4400" spc="300" dirty="0">
              <a:solidFill>
                <a:srgbClr val="4A5A69"/>
              </a:solidFill>
              <a:cs typeface="+mn-ea"/>
              <a:sym typeface="+mn-lt"/>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cs typeface="+mn-ea"/>
                <a:sym typeface="+mn-lt"/>
              </a:rPr>
              <a:t>PART 03</a:t>
            </a:r>
            <a:endParaRPr lang="zh-CN" altLang="en-US" sz="4400" dirty="0">
              <a:solidFill>
                <a:srgbClr val="92A3B8"/>
              </a:solidFill>
              <a:cs typeface="+mn-ea"/>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11/26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视频解码开发板外观"/>
          <p:cNvPicPr>
            <a:picLocks noChangeAspect="1"/>
          </p:cNvPicPr>
          <p:nvPr/>
        </p:nvPicPr>
        <p:blipFill>
          <a:blip r:embed="rId1"/>
          <a:stretch>
            <a:fillRect/>
          </a:stretch>
        </p:blipFill>
        <p:spPr>
          <a:xfrm>
            <a:off x="6045200" y="5123815"/>
            <a:ext cx="2778125" cy="1650365"/>
          </a:xfrm>
          <a:prstGeom prst="rect">
            <a:avLst/>
          </a:prstGeom>
        </p:spPr>
      </p:pic>
      <p:sp>
        <p:nvSpPr>
          <p:cNvPr id="5" name="文本框 4"/>
          <p:cNvSpPr txBox="1"/>
          <p:nvPr/>
        </p:nvSpPr>
        <p:spPr>
          <a:xfrm>
            <a:off x="4823460" y="597600"/>
            <a:ext cx="2545080" cy="521970"/>
          </a:xfrm>
          <a:prstGeom prst="rect">
            <a:avLst/>
          </a:prstGeom>
          <a:noFill/>
        </p:spPr>
        <p:txBody>
          <a:bodyPr wrap="none" rtlCol="0">
            <a:spAutoFit/>
          </a:bodyPr>
          <a:lstStyle/>
          <a:p>
            <a:pPr algn="ctr"/>
            <a:r>
              <a:rPr lang="zh-CN" altLang="en-US" sz="2800" spc="300" dirty="0">
                <a:solidFill>
                  <a:srgbClr val="4A5A69"/>
                </a:solidFill>
                <a:cs typeface="+mn-ea"/>
                <a:sym typeface="+mn-lt"/>
              </a:rPr>
              <a:t>关键核心</a:t>
            </a:r>
            <a:r>
              <a:rPr lang="zh-CN" altLang="en-US" sz="2800" spc="300" dirty="0">
                <a:solidFill>
                  <a:srgbClr val="4A5A69"/>
                </a:solidFill>
                <a:cs typeface="+mn-ea"/>
                <a:sym typeface="+mn-lt"/>
              </a:rPr>
              <a:t>实现</a:t>
            </a:r>
            <a:endParaRPr lang="zh-CN" altLang="en-US" sz="2800" spc="300" dirty="0">
              <a:solidFill>
                <a:srgbClr val="4A5A69"/>
              </a:solidFill>
              <a:cs typeface="+mn-ea"/>
              <a:sym typeface="+mn-lt"/>
            </a:endParaRPr>
          </a:p>
        </p:txBody>
      </p:sp>
      <p:sp>
        <p:nvSpPr>
          <p:cNvPr id="6" name="矩形 5"/>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grpSp>
        <p:nvGrpSpPr>
          <p:cNvPr id="4" name="Group 6"/>
          <p:cNvGrpSpPr/>
          <p:nvPr>
            <p:custDataLst>
              <p:tags r:id="rId2"/>
            </p:custDataLst>
          </p:nvPr>
        </p:nvGrpSpPr>
        <p:grpSpPr>
          <a:xfrm rot="0">
            <a:off x="4961255" y="2527300"/>
            <a:ext cx="1018540" cy="1018540"/>
            <a:chOff x="3563888" y="1923678"/>
            <a:chExt cx="900000" cy="900000"/>
          </a:xfrm>
        </p:grpSpPr>
        <p:sp>
          <p:nvSpPr>
            <p:cNvPr id="7" name="Rectangle 3"/>
            <p:cNvSpPr/>
            <p:nvPr>
              <p:custDataLst>
                <p:tags r:id="rId3"/>
              </p:custDataLst>
            </p:nvPr>
          </p:nvSpPr>
          <p:spPr>
            <a:xfrm>
              <a:off x="3563888" y="1923678"/>
              <a:ext cx="900000" cy="900000"/>
            </a:xfrm>
            <a:prstGeom prst="rect">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8" name="Right Triangle 4"/>
            <p:cNvSpPr/>
            <p:nvPr>
              <p:custDataLst>
                <p:tags r:id="rId4"/>
              </p:custDataLst>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9" name="Group 7"/>
          <p:cNvGrpSpPr/>
          <p:nvPr>
            <p:custDataLst>
              <p:tags r:id="rId5"/>
            </p:custDataLst>
          </p:nvPr>
        </p:nvGrpSpPr>
        <p:grpSpPr>
          <a:xfrm rot="5400000">
            <a:off x="6123940" y="2510790"/>
            <a:ext cx="1035685" cy="1035685"/>
            <a:chOff x="3622215" y="1982006"/>
            <a:chExt cx="841737" cy="841759"/>
          </a:xfrm>
        </p:grpSpPr>
        <p:sp>
          <p:nvSpPr>
            <p:cNvPr id="10" name="Rectangle 8"/>
            <p:cNvSpPr/>
            <p:nvPr>
              <p:custDataLst>
                <p:tags r:id="rId6"/>
              </p:custDataLst>
            </p:nvPr>
          </p:nvSpPr>
          <p:spPr>
            <a:xfrm>
              <a:off x="3622215" y="1982006"/>
              <a:ext cx="841737" cy="841759"/>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1" name="Right Triangle 9"/>
            <p:cNvSpPr/>
            <p:nvPr>
              <p:custDataLst>
                <p:tags r:id="rId7"/>
              </p:custDataLst>
            </p:nvPr>
          </p:nvSpPr>
          <p:spPr>
            <a:xfrm rot="16200000">
              <a:off x="3773933" y="2131838"/>
              <a:ext cx="605777" cy="60576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12" name="Group 10"/>
          <p:cNvGrpSpPr/>
          <p:nvPr>
            <p:custDataLst>
              <p:tags r:id="rId8"/>
            </p:custDataLst>
          </p:nvPr>
        </p:nvGrpSpPr>
        <p:grpSpPr>
          <a:xfrm rot="10800000">
            <a:off x="6124575" y="3691890"/>
            <a:ext cx="1035050" cy="1035685"/>
            <a:chOff x="3469343" y="1829135"/>
            <a:chExt cx="994252" cy="994835"/>
          </a:xfrm>
        </p:grpSpPr>
        <p:sp>
          <p:nvSpPr>
            <p:cNvPr id="13" name="Rectangle 11"/>
            <p:cNvSpPr/>
            <p:nvPr>
              <p:custDataLst>
                <p:tags r:id="rId9"/>
              </p:custDataLst>
            </p:nvPr>
          </p:nvSpPr>
          <p:spPr>
            <a:xfrm>
              <a:off x="3469343" y="1829135"/>
              <a:ext cx="994252" cy="994835"/>
            </a:xfrm>
            <a:prstGeom prst="rect">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4" name="Right Triangle 12"/>
            <p:cNvSpPr/>
            <p:nvPr>
              <p:custDataLst>
                <p:tags r:id="rId10"/>
              </p:custDataLst>
            </p:nvPr>
          </p:nvSpPr>
          <p:spPr>
            <a:xfrm rot="16200000">
              <a:off x="3635875" y="1993813"/>
              <a:ext cx="734995" cy="73440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grpSp>
        <p:nvGrpSpPr>
          <p:cNvPr id="15" name="Group 13"/>
          <p:cNvGrpSpPr/>
          <p:nvPr>
            <p:custDataLst>
              <p:tags r:id="rId11"/>
            </p:custDataLst>
          </p:nvPr>
        </p:nvGrpSpPr>
        <p:grpSpPr>
          <a:xfrm rot="16200000">
            <a:off x="4953000" y="3692525"/>
            <a:ext cx="1027430" cy="1027430"/>
            <a:chOff x="3563888" y="1923678"/>
            <a:chExt cx="900000" cy="900000"/>
          </a:xfrm>
        </p:grpSpPr>
        <p:sp>
          <p:nvSpPr>
            <p:cNvPr id="16" name="Rectangle 14"/>
            <p:cNvSpPr/>
            <p:nvPr>
              <p:custDataLst>
                <p:tags r:id="rId12"/>
              </p:custDataLst>
            </p:nvPr>
          </p:nvSpPr>
          <p:spPr>
            <a:xfrm>
              <a:off x="3563888" y="1923678"/>
              <a:ext cx="900000" cy="900000"/>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7" name="Right Triangle 15"/>
            <p:cNvSpPr/>
            <p:nvPr>
              <p:custDataLst>
                <p:tags r:id="rId13"/>
              </p:custDataLst>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cs typeface="+mn-ea"/>
                <a:sym typeface="+mn-lt"/>
              </a:endParaRPr>
            </a:p>
          </p:txBody>
        </p:sp>
      </p:grpSp>
      <p:sp>
        <p:nvSpPr>
          <p:cNvPr id="18" name="TextBox 16"/>
          <p:cNvSpPr txBox="1"/>
          <p:nvPr>
            <p:custDataLst>
              <p:tags r:id="rId14"/>
            </p:custDataLst>
          </p:nvPr>
        </p:nvSpPr>
        <p:spPr>
          <a:xfrm>
            <a:off x="5408930" y="3075305"/>
            <a:ext cx="524510" cy="398780"/>
          </a:xfrm>
          <a:prstGeom prst="rect">
            <a:avLst/>
          </a:prstGeom>
          <a:noFill/>
        </p:spPr>
        <p:txBody>
          <a:bodyPr wrap="square" rtlCol="0">
            <a:spAutoFit/>
          </a:bodyPr>
          <a:lstStyle/>
          <a:p>
            <a:pPr algn="ctr"/>
            <a:r>
              <a:rPr lang="en-US" altLang="ko-KR" sz="2000" b="1" dirty="0">
                <a:solidFill>
                  <a:srgbClr val="92A3B8"/>
                </a:solidFill>
                <a:cs typeface="+mn-ea"/>
                <a:sym typeface="+mn-lt"/>
              </a:rPr>
              <a:t>A</a:t>
            </a:r>
            <a:endParaRPr lang="en-US" altLang="ko-KR" sz="2000" b="1" dirty="0">
              <a:solidFill>
                <a:srgbClr val="92A3B8"/>
              </a:solidFill>
              <a:cs typeface="+mn-ea"/>
              <a:sym typeface="+mn-lt"/>
            </a:endParaRPr>
          </a:p>
        </p:txBody>
      </p:sp>
      <p:sp>
        <p:nvSpPr>
          <p:cNvPr id="19" name="TextBox 17"/>
          <p:cNvSpPr txBox="1"/>
          <p:nvPr>
            <p:custDataLst>
              <p:tags r:id="rId15"/>
            </p:custDataLst>
          </p:nvPr>
        </p:nvSpPr>
        <p:spPr>
          <a:xfrm>
            <a:off x="6185535" y="3075305"/>
            <a:ext cx="490220" cy="372745"/>
          </a:xfrm>
          <a:prstGeom prst="rect">
            <a:avLst/>
          </a:prstGeom>
          <a:noFill/>
        </p:spPr>
        <p:txBody>
          <a:bodyPr wrap="square" rtlCol="0">
            <a:noAutofit/>
          </a:bodyPr>
          <a:lstStyle/>
          <a:p>
            <a:pPr algn="ctr"/>
            <a:r>
              <a:rPr lang="en-US" altLang="ko-KR" sz="2000" b="1" dirty="0">
                <a:solidFill>
                  <a:srgbClr val="4A5A69"/>
                </a:solidFill>
                <a:cs typeface="+mn-ea"/>
                <a:sym typeface="+mn-lt"/>
              </a:rPr>
              <a:t>B</a:t>
            </a:r>
            <a:endParaRPr lang="ko-KR" altLang="en-US" sz="2000" b="1" dirty="0">
              <a:solidFill>
                <a:srgbClr val="4A5A69"/>
              </a:solidFill>
              <a:cs typeface="+mn-ea"/>
              <a:sym typeface="+mn-lt"/>
            </a:endParaRPr>
          </a:p>
        </p:txBody>
      </p:sp>
      <p:sp>
        <p:nvSpPr>
          <p:cNvPr id="20" name="TextBox 18"/>
          <p:cNvSpPr txBox="1"/>
          <p:nvPr>
            <p:custDataLst>
              <p:tags r:id="rId16"/>
            </p:custDataLst>
          </p:nvPr>
        </p:nvSpPr>
        <p:spPr>
          <a:xfrm>
            <a:off x="5408930" y="3788410"/>
            <a:ext cx="524510" cy="398780"/>
          </a:xfrm>
          <a:prstGeom prst="rect">
            <a:avLst/>
          </a:prstGeom>
          <a:noFill/>
        </p:spPr>
        <p:txBody>
          <a:bodyPr wrap="square" rtlCol="0">
            <a:spAutoFit/>
          </a:bodyPr>
          <a:lstStyle/>
          <a:p>
            <a:pPr algn="ctr"/>
            <a:r>
              <a:rPr lang="en-US" altLang="ko-KR" sz="2000" b="1" dirty="0">
                <a:solidFill>
                  <a:srgbClr val="4A5A69"/>
                </a:solidFill>
                <a:cs typeface="+mn-ea"/>
                <a:sym typeface="+mn-lt"/>
              </a:rPr>
              <a:t>C</a:t>
            </a:r>
            <a:endParaRPr lang="ko-KR" altLang="en-US" sz="2000" b="1" dirty="0">
              <a:solidFill>
                <a:srgbClr val="4A5A69"/>
              </a:solidFill>
              <a:cs typeface="+mn-ea"/>
              <a:sym typeface="+mn-lt"/>
            </a:endParaRPr>
          </a:p>
        </p:txBody>
      </p:sp>
      <p:sp>
        <p:nvSpPr>
          <p:cNvPr id="21" name="TextBox 19"/>
          <p:cNvSpPr txBox="1"/>
          <p:nvPr>
            <p:custDataLst>
              <p:tags r:id="rId17"/>
            </p:custDataLst>
          </p:nvPr>
        </p:nvSpPr>
        <p:spPr>
          <a:xfrm>
            <a:off x="6139180" y="3803650"/>
            <a:ext cx="579120" cy="439420"/>
          </a:xfrm>
          <a:prstGeom prst="rect">
            <a:avLst/>
          </a:prstGeom>
          <a:noFill/>
        </p:spPr>
        <p:txBody>
          <a:bodyPr wrap="square" rtlCol="0">
            <a:noAutofit/>
          </a:bodyPr>
          <a:lstStyle/>
          <a:p>
            <a:pPr algn="ctr"/>
            <a:r>
              <a:rPr lang="en-US" altLang="ko-KR" sz="2000" b="1" dirty="0">
                <a:solidFill>
                  <a:srgbClr val="92A3B8"/>
                </a:solidFill>
                <a:cs typeface="+mn-ea"/>
                <a:sym typeface="+mn-lt"/>
              </a:rPr>
              <a:t>D</a:t>
            </a:r>
            <a:endParaRPr lang="en-US" altLang="ko-KR" sz="2000" b="1" dirty="0">
              <a:solidFill>
                <a:srgbClr val="92A3B8"/>
              </a:solidFill>
              <a:cs typeface="+mn-ea"/>
              <a:sym typeface="+mn-lt"/>
            </a:endParaRPr>
          </a:p>
        </p:txBody>
      </p:sp>
      <p:grpSp>
        <p:nvGrpSpPr>
          <p:cNvPr id="26" name="Group 24"/>
          <p:cNvGrpSpPr/>
          <p:nvPr>
            <p:custDataLst>
              <p:tags r:id="rId18"/>
            </p:custDataLst>
          </p:nvPr>
        </p:nvGrpSpPr>
        <p:grpSpPr>
          <a:xfrm rot="0">
            <a:off x="476249" y="1449705"/>
            <a:ext cx="4135121" cy="1223010"/>
            <a:chOff x="481554" y="3299521"/>
            <a:chExt cx="2577288" cy="939750"/>
          </a:xfrm>
        </p:grpSpPr>
        <p:sp>
          <p:nvSpPr>
            <p:cNvPr id="27" name="TextBox 25"/>
            <p:cNvSpPr txBox="1"/>
            <p:nvPr>
              <p:custDataLst>
                <p:tags r:id="rId19"/>
              </p:custDataLst>
            </p:nvPr>
          </p:nvSpPr>
          <p:spPr>
            <a:xfrm>
              <a:off x="634719" y="3525432"/>
              <a:ext cx="2424123" cy="713839"/>
            </a:xfrm>
            <a:prstGeom prst="rect">
              <a:avLst/>
            </a:prstGeom>
            <a:noFill/>
          </p:spPr>
          <p:txBody>
            <a:bodyPr wrap="square" rtlCol="0">
              <a:noAutofit/>
            </a:bodyPr>
            <a:lstStyle/>
            <a:p>
              <a:pPr indent="355600" algn="l"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cs typeface="+mn-ea"/>
                  <a:sym typeface="+mn-ea"/>
                </a:rPr>
                <a:t>在</a:t>
              </a:r>
              <a:r>
                <a:rPr lang="en-US" altLang="ko-KR" sz="1400" dirty="0">
                  <a:solidFill>
                    <a:schemeClr val="tx1">
                      <a:lumMod val="75000"/>
                      <a:lumOff val="25000"/>
                    </a:schemeClr>
                  </a:solidFill>
                  <a:cs typeface="+mn-ea"/>
                  <a:sym typeface="+mn-ea"/>
                </a:rPr>
                <a:t>集群调度开发板部署</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ea"/>
                </a:rPr>
                <a:t>Serverless</a:t>
              </a:r>
              <a:r>
                <a:rPr lang="en-US" altLang="ko-KR" sz="1400" dirty="0">
                  <a:solidFill>
                    <a:schemeClr val="tx1">
                      <a:lumMod val="75000"/>
                      <a:lumOff val="25000"/>
                    </a:schemeClr>
                  </a:solidFill>
                  <a:cs typeface="+mn-ea"/>
                  <a:sym typeface="+mn-ea"/>
                </a:rPr>
                <a:t>框架</a:t>
              </a:r>
              <a:r>
                <a:rPr lang="zh-CN" altLang="en-US" sz="1400" dirty="0">
                  <a:solidFill>
                    <a:schemeClr val="tx1">
                      <a:lumMod val="75000"/>
                      <a:lumOff val="25000"/>
                    </a:schemeClr>
                  </a:solidFill>
                  <a:cs typeface="+mn-ea"/>
                  <a:sym typeface="+mn-ea"/>
                </a:rPr>
                <a:t>，</a:t>
              </a:r>
              <a:r>
                <a:rPr lang="en-US" altLang="ko-KR" sz="1400" dirty="0">
                  <a:solidFill>
                    <a:schemeClr val="tx1">
                      <a:lumMod val="75000"/>
                      <a:lumOff val="25000"/>
                    </a:schemeClr>
                  </a:solidFill>
                  <a:cs typeface="+mn-ea"/>
                  <a:sym typeface="+mn-lt"/>
                </a:rPr>
                <a:t>部署</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rPr>
                <a:t>OpenEuler和k3s等</a:t>
              </a:r>
              <a:r>
                <a:rPr lang="en-US" altLang="ko-KR" sz="1400" dirty="0">
                  <a:solidFill>
                    <a:schemeClr val="tx1">
                      <a:lumMod val="75000"/>
                      <a:lumOff val="25000"/>
                    </a:schemeClr>
                  </a:solidFill>
                  <a:cs typeface="+mn-ea"/>
                  <a:sym typeface="+mn-lt"/>
                </a:rPr>
                <a:t>系统进行调度。</a:t>
              </a:r>
              <a:r>
                <a:rPr lang="en-US" altLang="ko-KR" sz="1400" dirty="0">
                  <a:solidFill>
                    <a:schemeClr val="tx1">
                      <a:lumMod val="75000"/>
                      <a:lumOff val="25000"/>
                    </a:schemeClr>
                  </a:solidFill>
                  <a:cs typeface="+mn-ea"/>
                  <a:sym typeface="+mn-lt"/>
                </a:rPr>
                <a:t>   </a:t>
              </a:r>
              <a:endParaRPr lang="en-US" altLang="ko-KR" sz="1400" dirty="0">
                <a:solidFill>
                  <a:schemeClr val="tx1">
                    <a:lumMod val="75000"/>
                    <a:lumOff val="25000"/>
                  </a:schemeClr>
                </a:solidFill>
                <a:cs typeface="+mn-ea"/>
                <a:sym typeface="+mn-lt"/>
              </a:endParaRPr>
            </a:p>
          </p:txBody>
        </p:sp>
        <p:sp>
          <p:nvSpPr>
            <p:cNvPr id="28" name="TextBox 26"/>
            <p:cNvSpPr txBox="1"/>
            <p:nvPr>
              <p:custDataLst>
                <p:tags r:id="rId20"/>
              </p:custDataLst>
            </p:nvPr>
          </p:nvSpPr>
          <p:spPr>
            <a:xfrm>
              <a:off x="481554" y="3299521"/>
              <a:ext cx="2577287" cy="259090"/>
            </a:xfrm>
            <a:prstGeom prst="rect">
              <a:avLst/>
            </a:prstGeom>
            <a:noFill/>
          </p:spPr>
          <p:txBody>
            <a:bodyPr wrap="square" rtlCol="0">
              <a:spAutoFit/>
            </a:bodyPr>
            <a:lstStyle/>
            <a:p>
              <a:pPr algn="r"/>
              <a:r>
                <a:rPr lang="en-US" altLang="ko-KR" sz="1600" b="1" dirty="0">
                  <a:solidFill>
                    <a:schemeClr val="tx1">
                      <a:lumMod val="75000"/>
                      <a:lumOff val="25000"/>
                    </a:schemeClr>
                  </a:solidFill>
                  <a:cs typeface="+mn-ea"/>
                  <a:sym typeface="+mn-lt"/>
                </a:rPr>
                <a:t>集群调度部分</a:t>
              </a:r>
              <a:endParaRPr lang="en-US" altLang="ko-KR" sz="1600" b="1" dirty="0">
                <a:solidFill>
                  <a:schemeClr val="tx1">
                    <a:lumMod val="75000"/>
                    <a:lumOff val="25000"/>
                  </a:schemeClr>
                </a:solidFill>
                <a:cs typeface="+mn-ea"/>
                <a:sym typeface="+mn-lt"/>
              </a:endParaRPr>
            </a:p>
          </p:txBody>
        </p:sp>
      </p:grpSp>
      <p:grpSp>
        <p:nvGrpSpPr>
          <p:cNvPr id="29" name="Group 27"/>
          <p:cNvGrpSpPr/>
          <p:nvPr>
            <p:custDataLst>
              <p:tags r:id="rId21"/>
            </p:custDataLst>
          </p:nvPr>
        </p:nvGrpSpPr>
        <p:grpSpPr>
          <a:xfrm rot="0">
            <a:off x="316865" y="4213860"/>
            <a:ext cx="4308475" cy="938530"/>
            <a:chOff x="342166" y="3730143"/>
            <a:chExt cx="2685334" cy="721292"/>
          </a:xfrm>
        </p:grpSpPr>
        <p:sp>
          <p:nvSpPr>
            <p:cNvPr id="30" name="TextBox 28"/>
            <p:cNvSpPr txBox="1"/>
            <p:nvPr>
              <p:custDataLst>
                <p:tags r:id="rId22"/>
              </p:custDataLst>
            </p:nvPr>
          </p:nvSpPr>
          <p:spPr>
            <a:xfrm>
              <a:off x="536096" y="3966832"/>
              <a:ext cx="2491404" cy="484603"/>
            </a:xfrm>
            <a:prstGeom prst="rect">
              <a:avLst/>
            </a:prstGeom>
            <a:noFill/>
          </p:spPr>
          <p:txBody>
            <a:bodyPr wrap="square" rtlCol="0">
              <a:noAutofit/>
            </a:bodyPr>
            <a:lstStyle/>
            <a:p>
              <a:pPr indent="355600" algn="l"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latin typeface="Arial" panose="020B0604020202020204" pitchFamily="34" charset="0"/>
                  <a:cs typeface="Arial" panose="020B0604020202020204" pitchFamily="34" charset="0"/>
                  <a:sym typeface="+mn-ea"/>
                </a:rPr>
                <a:t>在</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ea"/>
                </a:rPr>
                <a:t>NPU推理开发板部署OpenEuler和k3s等系统，开发一个利用NPU</a:t>
              </a:r>
              <a:r>
                <a:rPr lang="en-US" altLang="ko-KR" sz="1400" dirty="0">
                  <a:solidFill>
                    <a:schemeClr val="tx1">
                      <a:lumMod val="75000"/>
                      <a:lumOff val="25000"/>
                    </a:schemeClr>
                  </a:solidFill>
                  <a:cs typeface="+mn-ea"/>
                  <a:sym typeface="+mn-ea"/>
                </a:rPr>
                <a:t>设备进行图像识别的程序</a:t>
              </a:r>
              <a:r>
                <a:rPr lang="zh-CN" altLang="en-US" sz="1400" dirty="0">
                  <a:solidFill>
                    <a:schemeClr val="tx1">
                      <a:lumMod val="75000"/>
                      <a:lumOff val="25000"/>
                    </a:schemeClr>
                  </a:solidFill>
                  <a:cs typeface="+mn-ea"/>
                  <a:sym typeface="+mn-ea"/>
                </a:rPr>
                <a:t>。</a:t>
              </a:r>
              <a:endParaRPr lang="zh-CN" altLang="en-US" sz="1400" dirty="0">
                <a:solidFill>
                  <a:schemeClr val="tx1">
                    <a:lumMod val="75000"/>
                    <a:lumOff val="25000"/>
                  </a:schemeClr>
                </a:solidFill>
                <a:cs typeface="+mn-ea"/>
                <a:sym typeface="+mn-ea"/>
              </a:endParaRPr>
            </a:p>
          </p:txBody>
        </p:sp>
        <p:sp>
          <p:nvSpPr>
            <p:cNvPr id="31" name="TextBox 29"/>
            <p:cNvSpPr txBox="1"/>
            <p:nvPr>
              <p:custDataLst>
                <p:tags r:id="rId23"/>
              </p:custDataLst>
            </p:nvPr>
          </p:nvSpPr>
          <p:spPr>
            <a:xfrm>
              <a:off x="342166" y="3730143"/>
              <a:ext cx="2685334" cy="259138"/>
            </a:xfrm>
            <a:prstGeom prst="rect">
              <a:avLst/>
            </a:prstGeom>
            <a:noFill/>
          </p:spPr>
          <p:txBody>
            <a:bodyPr wrap="square" rtlCol="0">
              <a:spAutoFit/>
            </a:bodyPr>
            <a:lstStyle/>
            <a:p>
              <a:pPr algn="r"/>
              <a:r>
                <a:rPr lang="en-US" altLang="ko-KR" sz="1600" b="1" dirty="0">
                  <a:solidFill>
                    <a:schemeClr val="tx1">
                      <a:lumMod val="75000"/>
                      <a:lumOff val="25000"/>
                    </a:schemeClr>
                  </a:solidFill>
                  <a:latin typeface="Arial" panose="020B0604020202020204" pitchFamily="34" charset="0"/>
                  <a:cs typeface="Arial" panose="020B0604020202020204" pitchFamily="34" charset="0"/>
                  <a:sym typeface="+mn-lt"/>
                </a:rPr>
                <a:t>NPU</a:t>
              </a:r>
              <a:r>
                <a:rPr lang="en-US" altLang="ko-KR" sz="1600" b="1" dirty="0">
                  <a:solidFill>
                    <a:schemeClr val="tx1">
                      <a:lumMod val="75000"/>
                      <a:lumOff val="25000"/>
                    </a:schemeClr>
                  </a:solidFill>
                  <a:cs typeface="+mn-ea"/>
                  <a:sym typeface="+mn-lt"/>
                </a:rPr>
                <a:t>推理部分</a:t>
              </a:r>
              <a:endParaRPr lang="en-US" altLang="ko-KR" sz="1600" b="1" dirty="0">
                <a:solidFill>
                  <a:schemeClr val="tx1">
                    <a:lumMod val="75000"/>
                    <a:lumOff val="25000"/>
                  </a:schemeClr>
                </a:solidFill>
                <a:cs typeface="+mn-ea"/>
                <a:sym typeface="+mn-lt"/>
              </a:endParaRPr>
            </a:p>
          </p:txBody>
        </p:sp>
      </p:grpSp>
      <p:grpSp>
        <p:nvGrpSpPr>
          <p:cNvPr id="32" name="Group 30"/>
          <p:cNvGrpSpPr/>
          <p:nvPr>
            <p:custDataLst>
              <p:tags r:id="rId24"/>
            </p:custDataLst>
          </p:nvPr>
        </p:nvGrpSpPr>
        <p:grpSpPr>
          <a:xfrm rot="0">
            <a:off x="7646671" y="1449705"/>
            <a:ext cx="4596130" cy="925830"/>
            <a:chOff x="659211" y="3299467"/>
            <a:chExt cx="2864620" cy="711417"/>
          </a:xfrm>
        </p:grpSpPr>
        <p:sp>
          <p:nvSpPr>
            <p:cNvPr id="33" name="TextBox 31"/>
            <p:cNvSpPr txBox="1"/>
            <p:nvPr>
              <p:custDataLst>
                <p:tags r:id="rId25"/>
              </p:custDataLst>
            </p:nvPr>
          </p:nvSpPr>
          <p:spPr>
            <a:xfrm>
              <a:off x="659211" y="3569298"/>
              <a:ext cx="2482697" cy="441586"/>
            </a:xfrm>
            <a:prstGeom prst="rect">
              <a:avLst/>
            </a:prstGeom>
            <a:noFill/>
          </p:spPr>
          <p:txBody>
            <a:bodyPr wrap="square" rtlCol="0">
              <a:noAutofit/>
            </a:bodyPr>
            <a:lstStyle/>
            <a:p>
              <a:pPr indent="355600"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cs typeface="+mn-ea"/>
                  <a:sym typeface="+mn-lt"/>
                </a:rPr>
                <a:t>在</a:t>
              </a:r>
              <a:r>
                <a:rPr lang="en-US" altLang="ko-KR" sz="1400" dirty="0">
                  <a:solidFill>
                    <a:schemeClr val="tx1">
                      <a:lumMod val="75000"/>
                      <a:lumOff val="25000"/>
                    </a:schemeClr>
                  </a:solidFill>
                  <a:cs typeface="+mn-ea"/>
                  <a:sym typeface="+mn-ea"/>
                </a:rPr>
                <a:t>前端开发板部署O</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ea"/>
                </a:rPr>
                <a:t>pen Harmony</a:t>
              </a:r>
              <a:r>
                <a:rPr lang="en-US" altLang="ko-KR" sz="1400" dirty="0">
                  <a:solidFill>
                    <a:schemeClr val="tx1">
                      <a:lumMod val="75000"/>
                      <a:lumOff val="25000"/>
                    </a:schemeClr>
                  </a:solidFill>
                  <a:cs typeface="+mn-ea"/>
                  <a:sym typeface="+mn-ea"/>
                </a:rPr>
                <a:t>系统，开发一个</a:t>
              </a:r>
              <a:r>
                <a:rPr lang="zh-CN" altLang="en-US" sz="1400" dirty="0">
                  <a:solidFill>
                    <a:schemeClr val="tx1">
                      <a:lumMod val="75000"/>
                      <a:lumOff val="25000"/>
                    </a:schemeClr>
                  </a:solidFill>
                  <a:cs typeface="+mn-ea"/>
                  <a:sym typeface="+mn-ea"/>
                </a:rPr>
                <a:t>可以</a:t>
              </a:r>
              <a:r>
                <a:rPr lang="zh-CN" altLang="en-US" sz="1400" dirty="0">
                  <a:solidFill>
                    <a:schemeClr val="tx1">
                      <a:lumMod val="75000"/>
                      <a:lumOff val="25000"/>
                    </a:schemeClr>
                  </a:solidFill>
                  <a:cs typeface="+mn-ea"/>
                  <a:sym typeface="+mn-ea"/>
                </a:rPr>
                <a:t>调用后端接口的</a:t>
              </a:r>
              <a:r>
                <a:rPr lang="en-US" altLang="ko-KR" sz="1400" dirty="0">
                  <a:solidFill>
                    <a:schemeClr val="tx1">
                      <a:lumMod val="75000"/>
                      <a:lumOff val="25000"/>
                    </a:schemeClr>
                  </a:solidFill>
                  <a:cs typeface="+mn-ea"/>
                  <a:sym typeface="+mn-ea"/>
                </a:rPr>
                <a:t>前端显示程序</a:t>
              </a:r>
              <a:r>
                <a:rPr lang="zh-CN" altLang="en-US" sz="1400" dirty="0">
                  <a:solidFill>
                    <a:schemeClr val="tx1">
                      <a:lumMod val="75000"/>
                      <a:lumOff val="25000"/>
                    </a:schemeClr>
                  </a:solidFill>
                  <a:cs typeface="+mn-ea"/>
                  <a:sym typeface="+mn-ea"/>
                </a:rPr>
                <a:t>。</a:t>
              </a:r>
              <a:endParaRPr lang="zh-CN" altLang="en-US" sz="1400" dirty="0">
                <a:solidFill>
                  <a:schemeClr val="tx1">
                    <a:lumMod val="75000"/>
                    <a:lumOff val="25000"/>
                  </a:schemeClr>
                </a:solidFill>
                <a:cs typeface="+mn-ea"/>
                <a:sym typeface="+mn-ea"/>
              </a:endParaRPr>
            </a:p>
          </p:txBody>
        </p:sp>
        <p:sp>
          <p:nvSpPr>
            <p:cNvPr id="34" name="TextBox 32"/>
            <p:cNvSpPr txBox="1"/>
            <p:nvPr>
              <p:custDataLst>
                <p:tags r:id="rId26"/>
              </p:custDataLst>
            </p:nvPr>
          </p:nvSpPr>
          <p:spPr>
            <a:xfrm>
              <a:off x="659211" y="3299467"/>
              <a:ext cx="2864620" cy="259096"/>
            </a:xfrm>
            <a:prstGeom prst="rect">
              <a:avLst/>
            </a:prstGeom>
            <a:noFill/>
          </p:spPr>
          <p:txBody>
            <a:bodyPr wrap="square" rtlCol="0">
              <a:spAutoFit/>
            </a:bodyPr>
            <a:lstStyle/>
            <a:p>
              <a:pPr algn="l">
                <a:buClrTx/>
                <a:buSzTx/>
                <a:buFontTx/>
              </a:pPr>
              <a:r>
                <a:rPr lang="en-US" altLang="ko-KR" sz="1600" b="1" dirty="0">
                  <a:solidFill>
                    <a:schemeClr val="tx1">
                      <a:lumMod val="75000"/>
                      <a:lumOff val="25000"/>
                    </a:schemeClr>
                  </a:solidFill>
                  <a:cs typeface="+mn-ea"/>
                  <a:sym typeface="+mn-lt"/>
                </a:rPr>
                <a:t>前端部分</a:t>
              </a:r>
              <a:endParaRPr lang="en-US" altLang="ko-KR" sz="1600" b="1" dirty="0">
                <a:solidFill>
                  <a:schemeClr val="tx1">
                    <a:lumMod val="75000"/>
                    <a:lumOff val="25000"/>
                  </a:schemeClr>
                </a:solidFill>
                <a:cs typeface="+mn-ea"/>
                <a:sym typeface="+mn-lt"/>
              </a:endParaRPr>
            </a:p>
          </p:txBody>
        </p:sp>
      </p:grpSp>
      <p:grpSp>
        <p:nvGrpSpPr>
          <p:cNvPr id="35" name="Group 33"/>
          <p:cNvGrpSpPr/>
          <p:nvPr>
            <p:custDataLst>
              <p:tags r:id="rId27"/>
            </p:custDataLst>
          </p:nvPr>
        </p:nvGrpSpPr>
        <p:grpSpPr>
          <a:xfrm rot="0">
            <a:off x="7718425" y="4213860"/>
            <a:ext cx="4212589" cy="937895"/>
            <a:chOff x="659211" y="3343158"/>
            <a:chExt cx="2625572" cy="720846"/>
          </a:xfrm>
        </p:grpSpPr>
        <p:sp>
          <p:nvSpPr>
            <p:cNvPr id="36" name="TextBox 34"/>
            <p:cNvSpPr txBox="1"/>
            <p:nvPr>
              <p:custDataLst>
                <p:tags r:id="rId28"/>
              </p:custDataLst>
            </p:nvPr>
          </p:nvSpPr>
          <p:spPr>
            <a:xfrm>
              <a:off x="659211" y="3579861"/>
              <a:ext cx="2625572" cy="484143"/>
            </a:xfrm>
            <a:prstGeom prst="rect">
              <a:avLst/>
            </a:prstGeom>
            <a:noFill/>
          </p:spPr>
          <p:txBody>
            <a:bodyPr wrap="square" rtlCol="0">
              <a:spAutoFit/>
            </a:bodyPr>
            <a:lstStyle/>
            <a:p>
              <a:pPr indent="355600" algn="l" fontAlgn="auto">
                <a:lnSpc>
                  <a:spcPct val="125000"/>
                </a:lnSpc>
                <a:spcBef>
                  <a:spcPts val="0"/>
                </a:spcBef>
                <a:spcAft>
                  <a:spcPts val="0"/>
                </a:spcAft>
                <a:buClrTx/>
                <a:buSzTx/>
                <a:buFontTx/>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cs typeface="+mn-ea"/>
                  <a:sym typeface="+mn-ea"/>
                </a:rPr>
                <a:t>在</a:t>
              </a:r>
              <a:r>
                <a:rPr lang="en-US" altLang="ko-KR" sz="1400" dirty="0">
                  <a:solidFill>
                    <a:schemeClr val="tx1">
                      <a:lumMod val="75000"/>
                      <a:lumOff val="25000"/>
                    </a:schemeClr>
                  </a:solidFill>
                  <a:cs typeface="+mn-ea"/>
                  <a:sym typeface="+mn-ea"/>
                </a:rPr>
                <a:t>视频解码开发板部署</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ea"/>
                </a:rPr>
                <a:t>OpenEuler和k3s</a:t>
              </a:r>
              <a:r>
                <a:rPr lang="en-US" altLang="ko-KR" sz="1400" dirty="0">
                  <a:solidFill>
                    <a:schemeClr val="tx1">
                      <a:lumMod val="75000"/>
                      <a:lumOff val="25000"/>
                    </a:schemeClr>
                  </a:solidFill>
                  <a:cs typeface="+mn-ea"/>
                  <a:sym typeface="+mn-ea"/>
                </a:rPr>
                <a:t>等系统，开发一个多线程解析视频的视频流处理程序</a:t>
              </a:r>
              <a:r>
                <a:rPr lang="zh-CN" altLang="en-US" sz="1400" dirty="0">
                  <a:solidFill>
                    <a:schemeClr val="tx1">
                      <a:lumMod val="75000"/>
                      <a:lumOff val="25000"/>
                    </a:schemeClr>
                  </a:solidFill>
                  <a:cs typeface="+mn-ea"/>
                  <a:sym typeface="+mn-ea"/>
                </a:rPr>
                <a:t>。</a:t>
              </a:r>
              <a:endParaRPr lang="zh-CN" altLang="en-US" sz="1400" dirty="0">
                <a:solidFill>
                  <a:schemeClr val="tx1">
                    <a:lumMod val="75000"/>
                    <a:lumOff val="25000"/>
                  </a:schemeClr>
                </a:solidFill>
                <a:cs typeface="+mn-ea"/>
                <a:sym typeface="+mn-ea"/>
              </a:endParaRPr>
            </a:p>
          </p:txBody>
        </p:sp>
        <p:sp>
          <p:nvSpPr>
            <p:cNvPr id="37" name="TextBox 35"/>
            <p:cNvSpPr txBox="1"/>
            <p:nvPr>
              <p:custDataLst>
                <p:tags r:id="rId29"/>
              </p:custDataLst>
            </p:nvPr>
          </p:nvSpPr>
          <p:spPr>
            <a:xfrm>
              <a:off x="659326" y="3343158"/>
              <a:ext cx="1940485" cy="259153"/>
            </a:xfrm>
            <a:prstGeom prst="rect">
              <a:avLst/>
            </a:prstGeom>
            <a:noFill/>
          </p:spPr>
          <p:txBody>
            <a:bodyPr wrap="square" rtlCol="0">
              <a:spAutoFit/>
            </a:bodyPr>
            <a:lstStyle/>
            <a:p>
              <a:r>
                <a:rPr lang="en-US" altLang="ko-KR" sz="1600" b="1" dirty="0">
                  <a:solidFill>
                    <a:schemeClr val="tx1">
                      <a:lumMod val="75000"/>
                      <a:lumOff val="25000"/>
                    </a:schemeClr>
                  </a:solidFill>
                  <a:cs typeface="+mn-ea"/>
                  <a:sym typeface="+mn-lt"/>
                </a:rPr>
                <a:t>视频解码部分</a:t>
              </a:r>
              <a:endParaRPr lang="en-US" altLang="ko-KR" sz="1600" b="1" dirty="0">
                <a:solidFill>
                  <a:schemeClr val="tx1">
                    <a:lumMod val="75000"/>
                    <a:lumOff val="25000"/>
                  </a:schemeClr>
                </a:solidFill>
                <a:cs typeface="+mn-ea"/>
                <a:sym typeface="+mn-lt"/>
              </a:endParaRPr>
            </a:p>
          </p:txBody>
        </p:sp>
      </p:grpSp>
      <p:pic>
        <p:nvPicPr>
          <p:cNvPr id="2" name="图片 1" descr="DAYU200外观"/>
          <p:cNvPicPr>
            <a:picLocks noChangeAspect="1"/>
          </p:cNvPicPr>
          <p:nvPr>
            <p:custDataLst>
              <p:tags r:id="rId30"/>
            </p:custDataLst>
          </p:nvPr>
        </p:nvPicPr>
        <p:blipFill>
          <a:blip r:embed="rId31"/>
          <a:stretch>
            <a:fillRect/>
          </a:stretch>
        </p:blipFill>
        <p:spPr>
          <a:xfrm>
            <a:off x="7718425" y="2463800"/>
            <a:ext cx="2907665" cy="1661795"/>
          </a:xfrm>
          <a:prstGeom prst="rect">
            <a:avLst/>
          </a:prstGeom>
        </p:spPr>
      </p:pic>
      <p:pic>
        <p:nvPicPr>
          <p:cNvPr id="3" name="图片 2" descr="NPU推理开发板外观"/>
          <p:cNvPicPr>
            <a:picLocks noChangeAspect="1"/>
          </p:cNvPicPr>
          <p:nvPr/>
        </p:nvPicPr>
        <p:blipFill>
          <a:blip r:embed="rId32"/>
          <a:stretch>
            <a:fillRect/>
          </a:stretch>
        </p:blipFill>
        <p:spPr>
          <a:xfrm>
            <a:off x="2786380" y="5118735"/>
            <a:ext cx="3147060" cy="1739265"/>
          </a:xfrm>
          <a:prstGeom prst="rect">
            <a:avLst/>
          </a:prstGeom>
        </p:spPr>
      </p:pic>
      <p:pic>
        <p:nvPicPr>
          <p:cNvPr id="39" name="图片 38" descr="atlas外观"/>
          <p:cNvPicPr>
            <a:picLocks noChangeAspect="1"/>
          </p:cNvPicPr>
          <p:nvPr>
            <p:custDataLst>
              <p:tags r:id="rId33"/>
            </p:custDataLst>
          </p:nvPr>
        </p:nvPicPr>
        <p:blipFill>
          <a:blip r:embed="rId34"/>
          <a:stretch>
            <a:fillRect/>
          </a:stretch>
        </p:blipFill>
        <p:spPr>
          <a:xfrm>
            <a:off x="756285" y="2392680"/>
            <a:ext cx="3717290" cy="1656080"/>
          </a:xfrm>
          <a:prstGeom prst="rect">
            <a:avLst/>
          </a:prstGeom>
        </p:spPr>
      </p:pic>
      <p:sp>
        <p:nvSpPr>
          <p:cNvPr id="40" name="文本框 3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12/26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86786" y="602680"/>
            <a:ext cx="5218430" cy="521970"/>
          </a:xfrm>
          <a:prstGeom prst="rect">
            <a:avLst/>
          </a:prstGeom>
          <a:noFill/>
        </p:spPr>
        <p:txBody>
          <a:bodyPr wrap="none" rtlCol="0">
            <a:spAutoFit/>
          </a:bodyPr>
          <a:lstStyle/>
          <a:p>
            <a:pPr algn="ctr"/>
            <a:r>
              <a:rPr lang="zh-CN" altLang="en-US" sz="2800" dirty="0">
                <a:solidFill>
                  <a:srgbClr val="4A5A69"/>
                </a:solidFill>
                <a:cs typeface="+mn-ea"/>
                <a:sym typeface="+mn-lt"/>
              </a:rPr>
              <a:t>关键核心实现</a:t>
            </a:r>
            <a:r>
              <a:rPr lang="en-US" altLang="zh-CN" sz="2800" dirty="0">
                <a:solidFill>
                  <a:srgbClr val="4A5A69"/>
                </a:solidFill>
                <a:cs typeface="+mn-ea"/>
                <a:sym typeface="+mn-lt"/>
              </a:rPr>
              <a:t>——</a:t>
            </a:r>
            <a:r>
              <a:rPr lang="zh-CN" altLang="en-US" sz="2800" dirty="0">
                <a:solidFill>
                  <a:srgbClr val="4A5A69"/>
                </a:solidFill>
                <a:cs typeface="+mn-ea"/>
                <a:sym typeface="+mn-lt"/>
              </a:rPr>
              <a:t>集群调度部分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322070"/>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cs typeface="+mn-ea"/>
                <a:sym typeface="+mn-lt"/>
              </a:rPr>
              <a:t>在</a:t>
            </a:r>
            <a:r>
              <a:rPr lang="en-US" altLang="zh-CN" sz="1600" dirty="0">
                <a:solidFill>
                  <a:schemeClr val="tx1">
                    <a:lumMod val="75000"/>
                    <a:lumOff val="25000"/>
                  </a:schemeClr>
                </a:solidFill>
                <a:cs typeface="+mn-ea"/>
                <a:sym typeface="+mn-lt"/>
              </a:rPr>
              <a:t> </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Server </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端和</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 </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N</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ode</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 端</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部署 k3s</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，将</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Node</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端加入</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k3s</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系统。</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部署</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Serverless（Fission)</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，并为 Fission 安装编程语言的环境：Golang、Python3 和 Node.js。</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当 docker 作为容器运行时，借助 Fission 实现</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资源分配</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，通过判断当前系统的负载来调度不同的 POD，包括但不限于启动多个 NPU 推理开发板、视频解码开发板作为 N</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ode 或启动单个开发板上的多个 POD。</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3" name="图片 2" descr="k3s部署成功"/>
          <p:cNvPicPr>
            <a:picLocks noChangeAspect="1"/>
          </p:cNvPicPr>
          <p:nvPr/>
        </p:nvPicPr>
        <p:blipFill>
          <a:blip r:embed="rId1"/>
          <a:stretch>
            <a:fillRect/>
          </a:stretch>
        </p:blipFill>
        <p:spPr>
          <a:xfrm>
            <a:off x="1052195" y="3075305"/>
            <a:ext cx="10088245" cy="2846705"/>
          </a:xfrm>
          <a:prstGeom prst="rect">
            <a:avLst/>
          </a:prstGeom>
        </p:spPr>
      </p:pic>
      <p:sp>
        <p:nvSpPr>
          <p:cNvPr id="4" name="文本框 3"/>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13/26</a:t>
            </a:r>
            <a:endParaRPr lang="en-US" altLang="zh-CN" sz="1400">
              <a:solidFill>
                <a:srgbClr val="4A5A69"/>
              </a:solidFill>
            </a:endParaRPr>
          </a:p>
        </p:txBody>
      </p:sp>
      <p:pic>
        <p:nvPicPr>
          <p:cNvPr id="7" name="图片 6" descr="fission部署函数并启动"/>
          <p:cNvPicPr>
            <a:picLocks noChangeAspect="1"/>
          </p:cNvPicPr>
          <p:nvPr/>
        </p:nvPicPr>
        <p:blipFill>
          <a:blip r:embed="rId2"/>
          <a:stretch>
            <a:fillRect/>
          </a:stretch>
        </p:blipFill>
        <p:spPr>
          <a:xfrm>
            <a:off x="5781040" y="3570605"/>
            <a:ext cx="4739005" cy="2732405"/>
          </a:xfrm>
          <a:prstGeom prst="rect">
            <a:avLst/>
          </a:prstGeom>
        </p:spPr>
      </p:pic>
      <p:pic>
        <p:nvPicPr>
          <p:cNvPr id="9" name="图片 8" descr="fission编程语言环境"/>
          <p:cNvPicPr>
            <a:picLocks noChangeAspect="1"/>
          </p:cNvPicPr>
          <p:nvPr/>
        </p:nvPicPr>
        <p:blipFill>
          <a:blip r:embed="rId3"/>
          <a:stretch>
            <a:fillRect/>
          </a:stretch>
        </p:blipFill>
        <p:spPr>
          <a:xfrm>
            <a:off x="1998345" y="4215765"/>
            <a:ext cx="3401695" cy="555625"/>
          </a:xfrm>
          <a:prstGeom prst="rect">
            <a:avLst/>
          </a:prstGeom>
        </p:spPr>
      </p:pic>
      <p:sp>
        <p:nvSpPr>
          <p:cNvPr id="10" name="文本框 9"/>
          <p:cNvSpPr txBox="1"/>
          <p:nvPr/>
        </p:nvSpPr>
        <p:spPr>
          <a:xfrm>
            <a:off x="2771775" y="3793490"/>
            <a:ext cx="1854835" cy="368300"/>
          </a:xfrm>
          <a:prstGeom prst="rect">
            <a:avLst/>
          </a:prstGeom>
          <a:noFill/>
        </p:spPr>
        <p:txBody>
          <a:bodyPr wrap="square" rtlCol="0">
            <a:spAutoFit/>
          </a:bodyPr>
          <a:p>
            <a:pPr algn="ctr"/>
            <a:r>
              <a:rPr lang="zh-CN" altLang="en-US">
                <a:solidFill>
                  <a:schemeClr val="tx1">
                    <a:lumMod val="75000"/>
                    <a:lumOff val="25000"/>
                  </a:schemeClr>
                </a:solidFill>
                <a:latin typeface="微软雅黑" panose="020B0503020204020204" charset="-122"/>
                <a:ea typeface="微软雅黑" panose="020B0503020204020204" charset="-122"/>
              </a:rPr>
              <a:t>安装编程语言</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1" name="文本框 10"/>
          <p:cNvSpPr txBox="1"/>
          <p:nvPr/>
        </p:nvSpPr>
        <p:spPr>
          <a:xfrm>
            <a:off x="7099300" y="3083560"/>
            <a:ext cx="2103120" cy="368300"/>
          </a:xfrm>
          <a:prstGeom prst="rect">
            <a:avLst/>
          </a:prstGeom>
          <a:noFill/>
        </p:spPr>
        <p:txBody>
          <a:bodyPr wrap="square" rtlCol="0">
            <a:spAutoFit/>
          </a:bodyPr>
          <a:p>
            <a:pPr algn="ctr"/>
            <a:r>
              <a:rPr lang="en-US" altLang="zh-CN">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Fission</a:t>
            </a:r>
            <a:r>
              <a:rPr lang="zh-CN" altLang="en-US">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部署成功</a:t>
            </a:r>
            <a:endParaRPr lang="zh-CN" altLang="en-US">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sp>
        <p:nvSpPr>
          <p:cNvPr id="2" name="矩形 1"/>
          <p:cNvSpPr/>
          <p:nvPr/>
        </p:nvSpPr>
        <p:spPr>
          <a:xfrm>
            <a:off x="4473873" y="1062400"/>
            <a:ext cx="3244254" cy="260350"/>
          </a:xfrm>
          <a:prstGeom prst="rect">
            <a:avLst/>
          </a:prstGeom>
        </p:spPr>
        <p:txBody>
          <a:bodyPr wrap="square">
            <a:spAutoFit/>
          </a:bodyPr>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6" name="图片 5" descr="集群调度开发板流程"/>
          <p:cNvPicPr>
            <a:picLocks noChangeAspect="1"/>
          </p:cNvPicPr>
          <p:nvPr/>
        </p:nvPicPr>
        <p:blipFill>
          <a:blip r:embed="rId4"/>
          <a:stretch>
            <a:fillRect/>
          </a:stretch>
        </p:blipFill>
        <p:spPr>
          <a:xfrm>
            <a:off x="2317115" y="2807335"/>
            <a:ext cx="7559040" cy="3383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0" grpId="1"/>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关键核心实现</a:t>
            </a:r>
            <a:r>
              <a:rPr lang="en-US" altLang="zh-CN" sz="2800" dirty="0">
                <a:solidFill>
                  <a:srgbClr val="4A5A69"/>
                </a:solidFill>
                <a:cs typeface="+mn-ea"/>
                <a:sym typeface="+mn-lt"/>
              </a:rPr>
              <a:t>——</a:t>
            </a:r>
            <a:r>
              <a:rPr lang="zh-CN" altLang="en-US" sz="2800" dirty="0">
                <a:solidFill>
                  <a:srgbClr val="4A5A69"/>
                </a:solidFill>
                <a:cs typeface="+mn-ea"/>
                <a:sym typeface="+mn-lt"/>
              </a:rPr>
              <a:t>前端部分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322070"/>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发送 HTTP 请求获取结果，将获取的结果拆分为</a:t>
            </a:r>
            <a:r>
              <a:rPr lang="zh-CN" altLang="en-US" sz="1600" b="1" dirty="0">
                <a:solidFill>
                  <a:srgbClr val="FF0000"/>
                </a:solidFill>
                <a:latin typeface="Arial" panose="020B0604020202020204" pitchFamily="34" charset="0"/>
                <a:cs typeface="Arial" panose="020B0604020202020204" pitchFamily="34" charset="0"/>
                <a:sym typeface="+mn-lt"/>
              </a:rPr>
              <a:t>推理结果</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和</a:t>
            </a:r>
            <a:r>
              <a:rPr lang="zh-CN" altLang="en-US" sz="1600" b="1" dirty="0">
                <a:solidFill>
                  <a:srgbClr val="FF0000"/>
                </a:solidFill>
                <a:latin typeface="Arial" panose="020B0604020202020204" pitchFamily="34" charset="0"/>
                <a:cs typeface="Arial" panose="020B0604020202020204" pitchFamily="34" charset="0"/>
                <a:sym typeface="+mn-lt"/>
              </a:rPr>
              <a:t>图像数据</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。将图像数据转为图片显示在</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画板上，将推理结果绘制成矩形框和文字，通过不断刷新画板实现视频的效果。</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开发多线程运行方式，保证多窗口场景下的高效性。</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7" name="图片 6"/>
          <p:cNvPicPr>
            <a:picLocks noChangeAspect="1"/>
          </p:cNvPicPr>
          <p:nvPr/>
        </p:nvPicPr>
        <p:blipFill>
          <a:blip r:embed="rId1"/>
          <a:srcRect t="3931" b="3180"/>
          <a:stretch>
            <a:fillRect/>
          </a:stretch>
        </p:blipFill>
        <p:spPr>
          <a:xfrm>
            <a:off x="2037080" y="2464435"/>
            <a:ext cx="3804920" cy="4028440"/>
          </a:xfrm>
          <a:prstGeom prst="rect">
            <a:avLst/>
          </a:prstGeom>
        </p:spPr>
      </p:pic>
      <p:pic>
        <p:nvPicPr>
          <p:cNvPr id="10" name="图片 9"/>
          <p:cNvPicPr>
            <a:picLocks noChangeAspect="1"/>
          </p:cNvPicPr>
          <p:nvPr/>
        </p:nvPicPr>
        <p:blipFill>
          <a:blip r:embed="rId2"/>
          <a:srcRect l="13563" t="8868" r="12094" b="6712"/>
          <a:stretch>
            <a:fillRect/>
          </a:stretch>
        </p:blipFill>
        <p:spPr>
          <a:xfrm>
            <a:off x="5842000" y="2464435"/>
            <a:ext cx="4138930" cy="4029075"/>
          </a:xfrm>
          <a:prstGeom prst="rect">
            <a:avLst/>
          </a:prstGeom>
        </p:spPr>
      </p:pic>
      <p:sp>
        <p:nvSpPr>
          <p:cNvPr id="11" name="文本框 10"/>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14/26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50"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67101" y="602680"/>
            <a:ext cx="5257800" cy="521970"/>
          </a:xfrm>
          <a:prstGeom prst="rect">
            <a:avLst/>
          </a:prstGeom>
          <a:noFill/>
        </p:spPr>
        <p:txBody>
          <a:bodyPr wrap="none" rtlCol="0">
            <a:spAutoFit/>
          </a:bodyPr>
          <a:lstStyle/>
          <a:p>
            <a:pPr algn="ctr"/>
            <a:r>
              <a:rPr lang="zh-CN" altLang="en-US" sz="2800" dirty="0">
                <a:solidFill>
                  <a:srgbClr val="4A5A69"/>
                </a:solidFill>
                <a:cs typeface="+mn-ea"/>
                <a:sym typeface="+mn-lt"/>
              </a:rPr>
              <a:t>关键核心实现</a:t>
            </a:r>
            <a:r>
              <a:rPr lang="en-US" altLang="zh-CN" sz="2800" dirty="0">
                <a:solidFill>
                  <a:srgbClr val="4A5A69"/>
                </a:solidFill>
                <a:cs typeface="+mn-ea"/>
                <a:sym typeface="+mn-lt"/>
              </a:rPr>
              <a:t>——</a:t>
            </a:r>
            <a:r>
              <a:rPr lang="en-US" altLang="zh-CN" sz="2800" dirty="0">
                <a:solidFill>
                  <a:srgbClr val="4A5A69"/>
                </a:solidFill>
                <a:latin typeface="Arial" panose="020B0604020202020204" pitchFamily="34" charset="0"/>
                <a:cs typeface="Arial" panose="020B0604020202020204" pitchFamily="34" charset="0"/>
                <a:sym typeface="+mn-lt"/>
              </a:rPr>
              <a:t>NPU</a:t>
            </a:r>
            <a:r>
              <a:rPr lang="zh-CN" altLang="en-US" sz="2800" dirty="0">
                <a:solidFill>
                  <a:srgbClr val="4A5A69"/>
                </a:solidFill>
                <a:cs typeface="+mn-ea"/>
                <a:sym typeface="+mn-lt"/>
              </a:rPr>
              <a:t>推理部分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938020"/>
          </a:xfrm>
          <a:prstGeom prst="rect">
            <a:avLst/>
          </a:prstGeom>
          <a:noFill/>
        </p:spPr>
        <p:txBody>
          <a:bodyPr wrap="square" rtlCol="0" anchor="t">
            <a:spAutoFit/>
          </a:bodyPr>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使用 Yolov5 模型推理程序</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实现</a:t>
            </a:r>
            <a:r>
              <a:rPr lang="zh-CN" altLang="en-US" sz="1600" b="1" dirty="0">
                <a:solidFill>
                  <a:srgbClr val="FF0000"/>
                </a:solidFill>
                <a:latin typeface="Arial" panose="020B0604020202020204" pitchFamily="34" charset="0"/>
                <a:cs typeface="Arial" panose="020B0604020202020204" pitchFamily="34" charset="0"/>
                <a:sym typeface="+mn-lt"/>
              </a:rPr>
              <a:t>图像识别</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，借助 Ascend Docker Runtime 为所有的训练或推理作业提供昇腾 AI 处理器（Ascend NPU）容器化支持。</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57200">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首先读取图像数据，使用 OpenCV 创建图像矩阵 img，调用华为 Ascend AI 处理器的 ACL（Ascend Computing Language）API 交互，用于模型的初始化、加载和执行，</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其次</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调用 Yolov5 的模型进行推理，并输出最后的检测信息</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57200">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开发多线程保证有效的传输和推理</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3" name="图片 2" descr="image-4"/>
          <p:cNvPicPr>
            <a:picLocks noChangeAspect="1"/>
          </p:cNvPicPr>
          <p:nvPr/>
        </p:nvPicPr>
        <p:blipFill>
          <a:blip r:embed="rId1"/>
          <a:stretch>
            <a:fillRect/>
          </a:stretch>
        </p:blipFill>
        <p:spPr>
          <a:xfrm>
            <a:off x="2851785" y="3286125"/>
            <a:ext cx="6489065" cy="2635250"/>
          </a:xfrm>
          <a:prstGeom prst="rect">
            <a:avLst/>
          </a:prstGeom>
        </p:spPr>
      </p:pic>
      <p:sp>
        <p:nvSpPr>
          <p:cNvPr id="12" name="文本框 1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15/26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67101" y="602680"/>
            <a:ext cx="5257800" cy="521970"/>
          </a:xfrm>
          <a:prstGeom prst="rect">
            <a:avLst/>
          </a:prstGeom>
          <a:noFill/>
        </p:spPr>
        <p:txBody>
          <a:bodyPr wrap="none" rtlCol="0">
            <a:spAutoFit/>
          </a:bodyPr>
          <a:lstStyle/>
          <a:p>
            <a:pPr algn="ctr"/>
            <a:r>
              <a:rPr lang="zh-CN" altLang="en-US" sz="2800" dirty="0">
                <a:solidFill>
                  <a:srgbClr val="4A5A69"/>
                </a:solidFill>
                <a:cs typeface="+mn-ea"/>
                <a:sym typeface="+mn-lt"/>
              </a:rPr>
              <a:t>关键核心实现</a:t>
            </a:r>
            <a:r>
              <a:rPr lang="en-US" altLang="zh-CN" sz="2800" dirty="0">
                <a:solidFill>
                  <a:srgbClr val="4A5A69"/>
                </a:solidFill>
                <a:cs typeface="+mn-ea"/>
                <a:sym typeface="+mn-lt"/>
              </a:rPr>
              <a:t>——</a:t>
            </a:r>
            <a:r>
              <a:rPr lang="en-US" altLang="zh-CN" sz="2800" dirty="0">
                <a:solidFill>
                  <a:srgbClr val="4A5A69"/>
                </a:solidFill>
                <a:latin typeface="Arial" panose="020B0604020202020204" pitchFamily="34" charset="0"/>
                <a:cs typeface="Arial" panose="020B0604020202020204" pitchFamily="34" charset="0"/>
                <a:sym typeface="+mn-lt"/>
              </a:rPr>
              <a:t>NPU</a:t>
            </a:r>
            <a:r>
              <a:rPr lang="zh-CN" altLang="en-US" sz="2800" dirty="0">
                <a:solidFill>
                  <a:srgbClr val="4A5A69"/>
                </a:solidFill>
                <a:cs typeface="+mn-ea"/>
                <a:sym typeface="+mn-lt"/>
              </a:rPr>
              <a:t>推理部分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938020"/>
          </a:xfrm>
          <a:prstGeom prst="rect">
            <a:avLst/>
          </a:prstGeom>
          <a:noFill/>
        </p:spPr>
        <p:txBody>
          <a:bodyPr wrap="square" rtlCol="0" anchor="t">
            <a:spAutoFit/>
          </a:bodyPr>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使用 Yolov5 模型推理程序</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实现</a:t>
            </a:r>
            <a:r>
              <a:rPr lang="zh-CN" altLang="en-US" sz="1600" b="1" dirty="0">
                <a:solidFill>
                  <a:srgbClr val="FF0000"/>
                </a:solidFill>
                <a:latin typeface="Arial" panose="020B0604020202020204" pitchFamily="34" charset="0"/>
                <a:cs typeface="Arial" panose="020B0604020202020204" pitchFamily="34" charset="0"/>
                <a:sym typeface="+mn-lt"/>
              </a:rPr>
              <a:t>图像识别</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，借助 Ascend Docker Runtime 为所有的训练或推理作业提供昇腾 AI 处理器（Ascend NPU）容器化支持。</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57200">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首先读取图像数据，使用 OpenCV 创建图像矩阵 img，调用华为 Ascend AI 处理器的 ACL（Ascend Computing Language）API 交互，用于模型的初始化、加载和执行，</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其次</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调用 Yolov5 的模型进行推理，并输出最后的检测信息</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    </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57200">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开发多线程保证有效的传输和推理</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10" name="图片 9"/>
          <p:cNvPicPr>
            <a:picLocks noChangeAspect="1"/>
          </p:cNvPicPr>
          <p:nvPr/>
        </p:nvPicPr>
        <p:blipFill>
          <a:blip r:embed="rId1"/>
          <a:srcRect t="1988" b="1506"/>
          <a:stretch>
            <a:fillRect/>
          </a:stretch>
        </p:blipFill>
        <p:spPr>
          <a:xfrm>
            <a:off x="2237105" y="2970530"/>
            <a:ext cx="3743960" cy="3584575"/>
          </a:xfrm>
          <a:prstGeom prst="rect">
            <a:avLst/>
          </a:prstGeom>
        </p:spPr>
      </p:pic>
      <p:pic>
        <p:nvPicPr>
          <p:cNvPr id="11" name="图片 10"/>
          <p:cNvPicPr>
            <a:picLocks noChangeAspect="1"/>
          </p:cNvPicPr>
          <p:nvPr/>
        </p:nvPicPr>
        <p:blipFill>
          <a:blip r:embed="rId2"/>
          <a:srcRect l="11346" t="2480" r="2876" b="1968"/>
          <a:stretch>
            <a:fillRect/>
          </a:stretch>
        </p:blipFill>
        <p:spPr>
          <a:xfrm>
            <a:off x="5981065" y="2760345"/>
            <a:ext cx="4060825" cy="3939540"/>
          </a:xfrm>
          <a:prstGeom prst="rect">
            <a:avLst/>
          </a:prstGeom>
        </p:spPr>
      </p:pic>
      <p:sp>
        <p:nvSpPr>
          <p:cNvPr id="12" name="文本框 1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15/26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50"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86786" y="602680"/>
            <a:ext cx="5218430" cy="521970"/>
          </a:xfrm>
          <a:prstGeom prst="rect">
            <a:avLst/>
          </a:prstGeom>
          <a:noFill/>
        </p:spPr>
        <p:txBody>
          <a:bodyPr wrap="none" rtlCol="0">
            <a:spAutoFit/>
          </a:bodyPr>
          <a:lstStyle/>
          <a:p>
            <a:pPr algn="ctr"/>
            <a:r>
              <a:rPr lang="zh-CN" altLang="en-US" sz="2800" dirty="0">
                <a:solidFill>
                  <a:srgbClr val="4A5A69"/>
                </a:solidFill>
                <a:cs typeface="+mn-ea"/>
                <a:sym typeface="+mn-lt"/>
              </a:rPr>
              <a:t>关键核心实现</a:t>
            </a:r>
            <a:r>
              <a:rPr lang="en-US" altLang="zh-CN" sz="2800" dirty="0">
                <a:solidFill>
                  <a:srgbClr val="4A5A69"/>
                </a:solidFill>
                <a:cs typeface="+mn-ea"/>
                <a:sym typeface="+mn-lt"/>
              </a:rPr>
              <a:t>——</a:t>
            </a:r>
            <a:r>
              <a:rPr lang="zh-CN" altLang="en-US" sz="2800" dirty="0">
                <a:solidFill>
                  <a:srgbClr val="4A5A69"/>
                </a:solidFill>
                <a:cs typeface="+mn-ea"/>
                <a:sym typeface="+mn-lt"/>
              </a:rPr>
              <a:t>视频</a:t>
            </a:r>
            <a:r>
              <a:rPr lang="zh-CN" altLang="en-US" sz="2800" dirty="0">
                <a:solidFill>
                  <a:srgbClr val="4A5A69"/>
                </a:solidFill>
                <a:cs typeface="+mn-ea"/>
                <a:sym typeface="+mn-lt"/>
              </a:rPr>
              <a:t>解码部分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322070"/>
          </a:xfrm>
          <a:prstGeom prst="rect">
            <a:avLst/>
          </a:prstGeom>
          <a:noFill/>
        </p:spPr>
        <p:txBody>
          <a:bodyPr wrap="square" rtlCol="0" anchor="t">
            <a:spAutoFit/>
          </a:bodyPr>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首先对输入文件进行读取，创建 HTTP 服务器初始化网络</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，其次</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打开</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并</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查找视频流信息，最后打开解码器</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进行解码并传输给</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 NPU </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推理部分，将 NPU 推理部分的结果返回给前端部</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分</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设置多线程</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和任务队列</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保证任务量集中时仍能保持高效的视频解码处理</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能力。</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12" name="图片 11"/>
          <p:cNvPicPr>
            <a:picLocks noChangeAspect="1"/>
          </p:cNvPicPr>
          <p:nvPr/>
        </p:nvPicPr>
        <p:blipFill>
          <a:blip r:embed="rId1"/>
          <a:srcRect t="1732" b="1058"/>
          <a:stretch>
            <a:fillRect/>
          </a:stretch>
        </p:blipFill>
        <p:spPr>
          <a:xfrm>
            <a:off x="5836285" y="2399665"/>
            <a:ext cx="4026535" cy="4396740"/>
          </a:xfrm>
          <a:prstGeom prst="rect">
            <a:avLst/>
          </a:prstGeom>
        </p:spPr>
      </p:pic>
      <p:pic>
        <p:nvPicPr>
          <p:cNvPr id="13" name="图片 12"/>
          <p:cNvPicPr>
            <a:picLocks noChangeAspect="1"/>
          </p:cNvPicPr>
          <p:nvPr/>
        </p:nvPicPr>
        <p:blipFill>
          <a:blip r:embed="rId2"/>
          <a:srcRect l="4716" t="5491" r="3585" b="3747"/>
          <a:stretch>
            <a:fillRect/>
          </a:stretch>
        </p:blipFill>
        <p:spPr>
          <a:xfrm>
            <a:off x="1326515" y="2552065"/>
            <a:ext cx="4509770" cy="3771265"/>
          </a:xfrm>
          <a:prstGeom prst="rect">
            <a:avLst/>
          </a:prstGeom>
        </p:spPr>
      </p:pic>
      <p:sp>
        <p:nvSpPr>
          <p:cNvPr id="14" name="文本框 13"/>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16/26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Critical Core Implementation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50"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8267" y="3014843"/>
            <a:ext cx="1897380" cy="460375"/>
          </a:xfrm>
          <a:prstGeom prst="rect">
            <a:avLst/>
          </a:prstGeom>
          <a:noFill/>
        </p:spPr>
        <p:txBody>
          <a:bodyPr wrap="none" rtlCol="0">
            <a:spAutoFit/>
          </a:bodyPr>
          <a:lstStyle/>
          <a:p>
            <a:r>
              <a:rPr lang="zh-CN" altLang="en-US" sz="2400" b="1" spc="300" dirty="0">
                <a:solidFill>
                  <a:srgbClr val="231E1F"/>
                </a:solidFill>
                <a:cs typeface="+mn-ea"/>
                <a:sym typeface="+mn-lt"/>
              </a:rPr>
              <a:t>背景与</a:t>
            </a:r>
            <a:r>
              <a:rPr lang="zh-CN" altLang="en-US" sz="2400" b="1" spc="300" dirty="0">
                <a:solidFill>
                  <a:srgbClr val="231E1F"/>
                </a:solidFill>
                <a:cs typeface="+mn-ea"/>
                <a:sym typeface="+mn-lt"/>
              </a:rPr>
              <a:t>目标</a:t>
            </a:r>
            <a:endParaRPr lang="zh-CN" altLang="en-US" sz="2400" b="1" spc="300" dirty="0">
              <a:solidFill>
                <a:srgbClr val="231E1F"/>
              </a:solidFill>
              <a:cs typeface="+mn-ea"/>
              <a:sym typeface="+mn-lt"/>
            </a:endParaRPr>
          </a:p>
        </p:txBody>
      </p:sp>
      <p:sp>
        <p:nvSpPr>
          <p:cNvPr id="3" name="矩形 2"/>
          <p:cNvSpPr/>
          <p:nvPr/>
        </p:nvSpPr>
        <p:spPr>
          <a:xfrm>
            <a:off x="2708267" y="3383861"/>
            <a:ext cx="2271776" cy="299085"/>
          </a:xfrm>
          <a:prstGeom prst="rect">
            <a:avLst/>
          </a:prstGeom>
        </p:spPr>
        <p:txBody>
          <a:bodyPr wrap="square">
            <a:spAutoFit/>
          </a:bodyPr>
          <a:lstStyle/>
          <a:p>
            <a:pPr algn="l">
              <a:lnSpc>
                <a:spcPct val="150000"/>
              </a:lnSpc>
            </a:pPr>
            <a:r>
              <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rPr>
              <a:t>Background and Objectives</a:t>
            </a:r>
            <a:endParaRPr lang="en-US" altLang="ko-KR" sz="900" dirty="0">
              <a:solidFill>
                <a:schemeClr val="tx1">
                  <a:lumMod val="50000"/>
                  <a:lumOff val="50000"/>
                </a:schemeClr>
              </a:solidFill>
              <a:latin typeface="Arial" panose="020B0604020202020204" pitchFamily="34" charset="0"/>
              <a:cs typeface="Arial" panose="020B0604020202020204" pitchFamily="34" charset="0"/>
              <a:sym typeface="+mn-lt"/>
            </a:endParaRPr>
          </a:p>
        </p:txBody>
      </p:sp>
      <p:sp>
        <p:nvSpPr>
          <p:cNvPr id="4" name="文本框 3"/>
          <p:cNvSpPr txBox="1"/>
          <p:nvPr/>
        </p:nvSpPr>
        <p:spPr>
          <a:xfrm>
            <a:off x="1789104"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01</a:t>
            </a:r>
            <a:endParaRPr lang="zh-CN" altLang="en-US" sz="3200" dirty="0">
              <a:solidFill>
                <a:schemeClr val="tx1">
                  <a:lumMod val="95000"/>
                  <a:lumOff val="5000"/>
                </a:schemeClr>
              </a:solidFill>
              <a:cs typeface="+mn-ea"/>
              <a:sym typeface="+mn-lt"/>
            </a:endParaRPr>
          </a:p>
        </p:txBody>
      </p:sp>
      <p:sp>
        <p:nvSpPr>
          <p:cNvPr id="5" name="椭圆 4"/>
          <p:cNvSpPr/>
          <p:nvPr/>
        </p:nvSpPr>
        <p:spPr>
          <a:xfrm>
            <a:off x="2514410" y="3267447"/>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p:cNvSpPr txBox="1"/>
          <p:nvPr/>
        </p:nvSpPr>
        <p:spPr>
          <a:xfrm>
            <a:off x="8131120" y="3014843"/>
            <a:ext cx="1554480" cy="460375"/>
          </a:xfrm>
          <a:prstGeom prst="rect">
            <a:avLst/>
          </a:prstGeom>
          <a:noFill/>
        </p:spPr>
        <p:txBody>
          <a:bodyPr wrap="none" rtlCol="0">
            <a:spAutoFit/>
          </a:bodyPr>
          <a:lstStyle/>
          <a:p>
            <a:pPr algn="l"/>
            <a:r>
              <a:rPr lang="zh-CN" altLang="en-US" sz="2400" b="1" spc="300" dirty="0">
                <a:solidFill>
                  <a:srgbClr val="231E1F"/>
                </a:solidFill>
                <a:cs typeface="+mn-ea"/>
                <a:sym typeface="+mn-lt"/>
              </a:rPr>
              <a:t>方案设计</a:t>
            </a:r>
            <a:endParaRPr lang="zh-CN" altLang="en-US" sz="2400" b="1" spc="300" dirty="0">
              <a:solidFill>
                <a:srgbClr val="231E1F"/>
              </a:solidFill>
              <a:cs typeface="+mn-ea"/>
              <a:sym typeface="+mn-lt"/>
            </a:endParaRPr>
          </a:p>
        </p:txBody>
      </p:sp>
      <p:sp>
        <p:nvSpPr>
          <p:cNvPr id="7" name="矩形 6"/>
          <p:cNvSpPr/>
          <p:nvPr/>
        </p:nvSpPr>
        <p:spPr>
          <a:xfrm>
            <a:off x="8131175" y="3383915"/>
            <a:ext cx="1278255" cy="299085"/>
          </a:xfrm>
          <a:prstGeom prst="rect">
            <a:avLst/>
          </a:prstGeom>
        </p:spPr>
        <p:txBody>
          <a:bodyPr wrap="square">
            <a:spAutoFit/>
          </a:bodyPr>
          <a:lstStyle/>
          <a:p>
            <a:pPr lvl="0" algn="l">
              <a:lnSpc>
                <a:spcPct val="150000"/>
              </a:lnSpc>
              <a:buClrTx/>
              <a:buSzTx/>
              <a:buFontTx/>
            </a:pPr>
            <a:r>
              <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ea"/>
              </a:rPr>
              <a:t>Scheme Design</a:t>
            </a:r>
            <a:endPar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endParaRPr>
          </a:p>
        </p:txBody>
      </p:sp>
      <p:sp>
        <p:nvSpPr>
          <p:cNvPr id="8" name="文本框 7"/>
          <p:cNvSpPr txBox="1"/>
          <p:nvPr/>
        </p:nvSpPr>
        <p:spPr>
          <a:xfrm>
            <a:off x="7211957"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02</a:t>
            </a:r>
            <a:endParaRPr lang="zh-CN" altLang="en-US" sz="3200" dirty="0">
              <a:solidFill>
                <a:schemeClr val="tx1">
                  <a:lumMod val="95000"/>
                  <a:lumOff val="5000"/>
                </a:schemeClr>
              </a:solidFill>
              <a:cs typeface="+mn-ea"/>
              <a:sym typeface="+mn-lt"/>
            </a:endParaRPr>
          </a:p>
        </p:txBody>
      </p:sp>
      <p:sp>
        <p:nvSpPr>
          <p:cNvPr id="9" name="椭圆 8"/>
          <p:cNvSpPr/>
          <p:nvPr/>
        </p:nvSpPr>
        <p:spPr>
          <a:xfrm>
            <a:off x="7937263" y="3267447"/>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p:cNvSpPr txBox="1"/>
          <p:nvPr/>
        </p:nvSpPr>
        <p:spPr>
          <a:xfrm>
            <a:off x="2708267" y="4496238"/>
            <a:ext cx="2240280" cy="460375"/>
          </a:xfrm>
          <a:prstGeom prst="rect">
            <a:avLst/>
          </a:prstGeom>
          <a:noFill/>
        </p:spPr>
        <p:txBody>
          <a:bodyPr wrap="none" rtlCol="0">
            <a:spAutoFit/>
          </a:bodyPr>
          <a:lstStyle/>
          <a:p>
            <a:pPr algn="l"/>
            <a:r>
              <a:rPr lang="zh-CN" altLang="en-US" sz="2400" b="1" spc="300" dirty="0">
                <a:solidFill>
                  <a:srgbClr val="231E1F"/>
                </a:solidFill>
                <a:cs typeface="+mn-ea"/>
                <a:sym typeface="+mn-lt"/>
              </a:rPr>
              <a:t>关键核心实现</a:t>
            </a:r>
            <a:endParaRPr lang="zh-CN" altLang="en-US" sz="2400" b="1" spc="300" dirty="0">
              <a:solidFill>
                <a:srgbClr val="231E1F"/>
              </a:solidFill>
              <a:cs typeface="+mn-ea"/>
              <a:sym typeface="+mn-lt"/>
            </a:endParaRPr>
          </a:p>
        </p:txBody>
      </p:sp>
      <p:sp>
        <p:nvSpPr>
          <p:cNvPr id="11" name="矩形 10"/>
          <p:cNvSpPr/>
          <p:nvPr/>
        </p:nvSpPr>
        <p:spPr>
          <a:xfrm>
            <a:off x="2708267" y="4865256"/>
            <a:ext cx="2271776" cy="299085"/>
          </a:xfrm>
          <a:prstGeom prst="rect">
            <a:avLst/>
          </a:prstGeom>
        </p:spPr>
        <p:txBody>
          <a:bodyPr wrap="square">
            <a:spAutoFit/>
          </a:bodyPr>
          <a:lstStyle/>
          <a:p>
            <a:pPr lvl="0" algn="l">
              <a:lnSpc>
                <a:spcPct val="150000"/>
              </a:lnSpc>
              <a:buClrTx/>
              <a:buSzTx/>
              <a:buFontTx/>
            </a:pPr>
            <a:r>
              <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rPr>
              <a:t>Critical Core Implementation</a:t>
            </a:r>
            <a:r>
              <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rPr>
              <a:t> </a:t>
            </a:r>
            <a:endPar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endParaRPr>
          </a:p>
        </p:txBody>
      </p:sp>
      <p:sp>
        <p:nvSpPr>
          <p:cNvPr id="12" name="文本框 11"/>
          <p:cNvSpPr txBox="1"/>
          <p:nvPr/>
        </p:nvSpPr>
        <p:spPr>
          <a:xfrm>
            <a:off x="1789104"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03</a:t>
            </a:r>
            <a:endParaRPr lang="zh-CN" altLang="en-US" sz="3200" dirty="0">
              <a:solidFill>
                <a:schemeClr val="tx1">
                  <a:lumMod val="95000"/>
                  <a:lumOff val="5000"/>
                </a:schemeClr>
              </a:solidFill>
              <a:cs typeface="+mn-ea"/>
              <a:sym typeface="+mn-lt"/>
            </a:endParaRPr>
          </a:p>
        </p:txBody>
      </p:sp>
      <p:sp>
        <p:nvSpPr>
          <p:cNvPr id="13" name="椭圆 12"/>
          <p:cNvSpPr/>
          <p:nvPr/>
        </p:nvSpPr>
        <p:spPr>
          <a:xfrm>
            <a:off x="2514410" y="4748842"/>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p:cNvSpPr txBox="1"/>
          <p:nvPr/>
        </p:nvSpPr>
        <p:spPr>
          <a:xfrm>
            <a:off x="8131120" y="4496238"/>
            <a:ext cx="1554480" cy="460375"/>
          </a:xfrm>
          <a:prstGeom prst="rect">
            <a:avLst/>
          </a:prstGeom>
          <a:noFill/>
        </p:spPr>
        <p:txBody>
          <a:bodyPr wrap="none" rtlCol="0">
            <a:spAutoFit/>
          </a:bodyPr>
          <a:lstStyle/>
          <a:p>
            <a:pPr algn="l"/>
            <a:r>
              <a:rPr lang="zh-CN" altLang="en-US" sz="2400" b="1" spc="300" dirty="0">
                <a:solidFill>
                  <a:srgbClr val="231E1F"/>
                </a:solidFill>
                <a:cs typeface="+mn-ea"/>
                <a:sym typeface="+mn-lt"/>
              </a:rPr>
              <a:t>系统</a:t>
            </a:r>
            <a:r>
              <a:rPr lang="zh-CN" altLang="en-US" sz="2400" b="1" spc="300" dirty="0">
                <a:solidFill>
                  <a:srgbClr val="231E1F"/>
                </a:solidFill>
                <a:cs typeface="+mn-ea"/>
                <a:sym typeface="+mn-lt"/>
              </a:rPr>
              <a:t>测试</a:t>
            </a:r>
            <a:endParaRPr lang="zh-CN" altLang="en-US" sz="2400" b="1" spc="300" dirty="0">
              <a:solidFill>
                <a:srgbClr val="231E1F"/>
              </a:solidFill>
              <a:cs typeface="+mn-ea"/>
              <a:sym typeface="+mn-lt"/>
            </a:endParaRPr>
          </a:p>
        </p:txBody>
      </p:sp>
      <p:sp>
        <p:nvSpPr>
          <p:cNvPr id="15" name="矩形 14"/>
          <p:cNvSpPr/>
          <p:nvPr/>
        </p:nvSpPr>
        <p:spPr>
          <a:xfrm>
            <a:off x="8131120" y="4865256"/>
            <a:ext cx="2271776" cy="299085"/>
          </a:xfrm>
          <a:prstGeom prst="rect">
            <a:avLst/>
          </a:prstGeom>
        </p:spPr>
        <p:txBody>
          <a:bodyPr wrap="square">
            <a:spAutoFit/>
          </a:bodyPr>
          <a:lstStyle/>
          <a:p>
            <a:pPr lvl="0" algn="l">
              <a:lnSpc>
                <a:spcPct val="150000"/>
              </a:lnSpc>
              <a:buClrTx/>
              <a:buSzTx/>
              <a:buFontTx/>
            </a:pPr>
            <a:r>
              <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rPr>
              <a:t>System Testing</a:t>
            </a:r>
            <a:endParaRPr lang="en-US" altLang="ko-KR" sz="900" dirty="0" err="1">
              <a:solidFill>
                <a:schemeClr val="tx1">
                  <a:lumMod val="50000"/>
                  <a:lumOff val="50000"/>
                </a:schemeClr>
              </a:solidFill>
              <a:latin typeface="Arial" panose="020B0604020202020204" pitchFamily="34" charset="0"/>
              <a:cs typeface="Arial" panose="020B0604020202020204" pitchFamily="34" charset="0"/>
              <a:sym typeface="+mn-lt"/>
            </a:endParaRPr>
          </a:p>
        </p:txBody>
      </p:sp>
      <p:sp>
        <p:nvSpPr>
          <p:cNvPr id="16" name="文本框 15"/>
          <p:cNvSpPr txBox="1"/>
          <p:nvPr/>
        </p:nvSpPr>
        <p:spPr>
          <a:xfrm>
            <a:off x="7211957"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cs typeface="+mn-ea"/>
                <a:sym typeface="+mn-lt"/>
              </a:rPr>
              <a:t>04</a:t>
            </a:r>
            <a:endParaRPr lang="zh-CN" altLang="en-US" sz="3200" dirty="0">
              <a:solidFill>
                <a:schemeClr val="tx1">
                  <a:lumMod val="95000"/>
                  <a:lumOff val="5000"/>
                </a:schemeClr>
              </a:solidFill>
              <a:cs typeface="+mn-ea"/>
              <a:sym typeface="+mn-lt"/>
            </a:endParaRPr>
          </a:p>
        </p:txBody>
      </p:sp>
      <p:sp>
        <p:nvSpPr>
          <p:cNvPr id="17" name="椭圆 16"/>
          <p:cNvSpPr/>
          <p:nvPr/>
        </p:nvSpPr>
        <p:spPr>
          <a:xfrm>
            <a:off x="7937263" y="4748842"/>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文本框 17"/>
          <p:cNvSpPr txBox="1"/>
          <p:nvPr/>
        </p:nvSpPr>
        <p:spPr>
          <a:xfrm>
            <a:off x="5399335" y="791623"/>
            <a:ext cx="1393330" cy="769441"/>
          </a:xfrm>
          <a:prstGeom prst="rect">
            <a:avLst/>
          </a:prstGeom>
          <a:noFill/>
        </p:spPr>
        <p:txBody>
          <a:bodyPr wrap="none" rtlCol="0">
            <a:spAutoFit/>
          </a:bodyPr>
          <a:lstStyle/>
          <a:p>
            <a:pPr algn="ctr"/>
            <a:r>
              <a:rPr lang="zh-CN" altLang="en-US" sz="4400" b="1" spc="300" dirty="0">
                <a:solidFill>
                  <a:schemeClr val="bg1"/>
                </a:solidFill>
                <a:cs typeface="+mn-ea"/>
                <a:sym typeface="+mn-lt"/>
              </a:rPr>
              <a:t>目录</a:t>
            </a:r>
            <a:endParaRPr lang="zh-CN" altLang="en-US" sz="4400" b="1" spc="300" dirty="0">
              <a:solidFill>
                <a:schemeClr val="bg1"/>
              </a:solidFill>
              <a:cs typeface="+mn-ea"/>
              <a:sym typeface="+mn-lt"/>
            </a:endParaRPr>
          </a:p>
        </p:txBody>
      </p:sp>
      <p:sp>
        <p:nvSpPr>
          <p:cNvPr id="19" name="文本框 18"/>
          <p:cNvSpPr txBox="1"/>
          <p:nvPr/>
        </p:nvSpPr>
        <p:spPr>
          <a:xfrm>
            <a:off x="4920343" y="1580892"/>
            <a:ext cx="2351314" cy="400110"/>
          </a:xfrm>
          <a:prstGeom prst="rect">
            <a:avLst/>
          </a:prstGeom>
          <a:noFill/>
        </p:spPr>
        <p:txBody>
          <a:bodyPr wrap="square" rtlCol="0">
            <a:spAutoFit/>
          </a:bodyPr>
          <a:lstStyle>
            <a:defPPr>
              <a:defRPr lang="zh-CN"/>
            </a:defPPr>
            <a:lvl1pPr algn="r">
              <a:defRPr sz="4000"/>
            </a:lvl1pPr>
          </a:lstStyle>
          <a:p>
            <a:pPr algn="ctr"/>
            <a:r>
              <a:rPr lang="en-US" altLang="zh-CN" sz="2000" dirty="0">
                <a:solidFill>
                  <a:schemeClr val="tx1">
                    <a:lumMod val="95000"/>
                    <a:lumOff val="5000"/>
                  </a:schemeClr>
                </a:solidFill>
                <a:cs typeface="+mn-ea"/>
                <a:sym typeface="+mn-lt"/>
              </a:rPr>
              <a:t>CONTENTS</a:t>
            </a:r>
            <a:endParaRPr lang="zh-CN" altLang="en-US" sz="2000" dirty="0">
              <a:solidFill>
                <a:schemeClr val="tx1">
                  <a:lumMod val="95000"/>
                  <a:lumOff val="5000"/>
                </a:schemeClr>
              </a:solidFill>
              <a:cs typeface="+mn-ea"/>
              <a:sym typeface="+mn-lt"/>
            </a:endParaRPr>
          </a:p>
        </p:txBody>
      </p:sp>
      <p:sp>
        <p:nvSpPr>
          <p:cNvPr id="20" name="文本框 1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3095" y="4001811"/>
            <a:ext cx="3922353" cy="337185"/>
          </a:xfrm>
          <a:prstGeom prst="rect">
            <a:avLst/>
          </a:prstGeom>
        </p:spPr>
        <p:txBody>
          <a:bodyPr wrap="square">
            <a:spAutoFit/>
          </a:bodyPr>
          <a:lstStyle/>
          <a:p>
            <a:pPr algn="l"/>
            <a:r>
              <a:rPr lang="zh-CN" altLang="en-US" sz="1600" dirty="0">
                <a:solidFill>
                  <a:srgbClr val="92A3B8"/>
                </a:solidFill>
                <a:latin typeface="Arial" panose="020B0604020202020204" pitchFamily="34" charset="0"/>
                <a:cs typeface="Arial" panose="020B0604020202020204" pitchFamily="34" charset="0"/>
                <a:sym typeface="+mn-lt"/>
              </a:rPr>
              <a:t>System Testing</a:t>
            </a:r>
            <a:endParaRPr lang="zh-CN" altLang="en-US" sz="1600" dirty="0">
              <a:solidFill>
                <a:srgbClr val="92A3B8"/>
              </a:solidFill>
              <a:latin typeface="Arial" panose="020B0604020202020204" pitchFamily="34" charset="0"/>
              <a:cs typeface="Arial" panose="020B0604020202020204" pitchFamily="34" charset="0"/>
              <a:sym typeface="+mn-lt"/>
            </a:endParaRPr>
          </a:p>
        </p:txBody>
      </p:sp>
      <p:sp>
        <p:nvSpPr>
          <p:cNvPr id="4" name="文本框 3"/>
          <p:cNvSpPr txBox="1"/>
          <p:nvPr/>
        </p:nvSpPr>
        <p:spPr>
          <a:xfrm>
            <a:off x="2243095" y="3235264"/>
            <a:ext cx="2570480" cy="768350"/>
          </a:xfrm>
          <a:prstGeom prst="rect">
            <a:avLst/>
          </a:prstGeom>
          <a:noFill/>
        </p:spPr>
        <p:txBody>
          <a:bodyPr wrap="none" rtlCol="0">
            <a:spAutoFit/>
          </a:bodyPr>
          <a:lstStyle/>
          <a:p>
            <a:pPr algn="l"/>
            <a:r>
              <a:rPr lang="zh-CN" altLang="en-US" sz="4400" spc="300" dirty="0">
                <a:solidFill>
                  <a:srgbClr val="4A5A69"/>
                </a:solidFill>
                <a:cs typeface="+mn-ea"/>
                <a:sym typeface="+mn-lt"/>
              </a:rPr>
              <a:t>方案</a:t>
            </a:r>
            <a:r>
              <a:rPr lang="zh-CN" altLang="en-US" sz="4400" spc="300" dirty="0">
                <a:solidFill>
                  <a:srgbClr val="4A5A69"/>
                </a:solidFill>
                <a:cs typeface="+mn-ea"/>
                <a:sym typeface="+mn-lt"/>
              </a:rPr>
              <a:t>测试</a:t>
            </a:r>
            <a:endParaRPr lang="zh-CN" altLang="en-US" sz="4400" spc="300" dirty="0">
              <a:solidFill>
                <a:srgbClr val="4A5A69"/>
              </a:solidFill>
              <a:cs typeface="+mn-ea"/>
              <a:sym typeface="+mn-lt"/>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cs typeface="+mn-ea"/>
                <a:sym typeface="+mn-lt"/>
              </a:rPr>
              <a:t>PART 04</a:t>
            </a:r>
            <a:endParaRPr lang="zh-CN" altLang="en-US" sz="4400" dirty="0">
              <a:solidFill>
                <a:srgbClr val="92A3B8"/>
              </a:solidFill>
              <a:cs typeface="+mn-ea"/>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17/26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97986" y="602680"/>
            <a:ext cx="37960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前端部分</a:t>
            </a:r>
            <a:endParaRPr lang="zh-CN" altLang="en-US" sz="2800" dirty="0">
              <a:solidFill>
                <a:srgbClr val="4A5A69"/>
              </a:solidFill>
              <a:cs typeface="+mn-ea"/>
              <a:sym typeface="+mn-lt"/>
            </a:endParaRPr>
          </a:p>
        </p:txBody>
      </p:sp>
      <p:sp>
        <p:nvSpPr>
          <p:cNvPr id="6" name="矩形 5"/>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014730"/>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前端 APP 选择窗口点击启动按钮发送请求，Serverless 系统调度视频解码开发板和 NPU 推理开发板创建容器，启动视频解码程序和 NPU 推理程序。</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前端将接收到帧图像连续绘制在对应的窗口区域实现视频效果，点击</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全屏按钮可以观看单个窗口的大屏显示情况。</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4" name="图片 3" descr="前端显示"/>
          <p:cNvPicPr>
            <a:picLocks noChangeAspect="1"/>
          </p:cNvPicPr>
          <p:nvPr/>
        </p:nvPicPr>
        <p:blipFill>
          <a:blip r:embed="rId1"/>
          <a:stretch>
            <a:fillRect/>
          </a:stretch>
        </p:blipFill>
        <p:spPr>
          <a:xfrm>
            <a:off x="3027045" y="2734310"/>
            <a:ext cx="2814320" cy="3853180"/>
          </a:xfrm>
          <a:prstGeom prst="rect">
            <a:avLst/>
          </a:prstGeom>
        </p:spPr>
      </p:pic>
      <p:pic>
        <p:nvPicPr>
          <p:cNvPr id="7" name="图片 6" descr="推理结果"/>
          <p:cNvPicPr>
            <a:picLocks noChangeAspect="1"/>
          </p:cNvPicPr>
          <p:nvPr/>
        </p:nvPicPr>
        <p:blipFill>
          <a:blip r:embed="rId2"/>
          <a:stretch>
            <a:fillRect/>
          </a:stretch>
        </p:blipFill>
        <p:spPr>
          <a:xfrm>
            <a:off x="6309360" y="2724785"/>
            <a:ext cx="3018790" cy="3856990"/>
          </a:xfrm>
          <a:prstGeom prst="rect">
            <a:avLst/>
          </a:prstGeom>
        </p:spPr>
      </p:pic>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18/26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97986" y="602680"/>
            <a:ext cx="37960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前端部分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计算系统启动一分钟时间内产生的单线程的 1570 组数据和多线程的 1214 组数据后，得出单线程时系统 Http GET 请求所需时间为 34.002 ms，多线程时系统 HTTP GET 请求所需时间为 42.771 ms。</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2" name="图片 1" descr="HTTP请求时间对比"/>
          <p:cNvPicPr>
            <a:picLocks noChangeAspect="1"/>
          </p:cNvPicPr>
          <p:nvPr/>
        </p:nvPicPr>
        <p:blipFill>
          <a:blip r:embed="rId1"/>
          <a:stretch>
            <a:fillRect/>
          </a:stretch>
        </p:blipFill>
        <p:spPr>
          <a:xfrm>
            <a:off x="2455545" y="2190750"/>
            <a:ext cx="7281545" cy="4432935"/>
          </a:xfrm>
          <a:prstGeom prst="rect">
            <a:avLst/>
          </a:prstGeom>
        </p:spPr>
      </p:pic>
      <p:sp>
        <p:nvSpPr>
          <p:cNvPr id="3" name="文本框 2"/>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19/26</a:t>
            </a:r>
            <a:endParaRPr lang="en-US" altLang="zh-CN" sz="1400">
              <a:solidFill>
                <a:srgbClr val="4A5A69"/>
              </a:solidFill>
            </a:endParaRPr>
          </a:p>
        </p:txBody>
      </p:sp>
      <p:sp>
        <p:nvSpPr>
          <p:cNvPr id="4" name="矩形 3"/>
          <p:cNvSpPr/>
          <p:nvPr/>
        </p:nvSpPr>
        <p:spPr>
          <a:xfrm>
            <a:off x="4473873" y="1062400"/>
            <a:ext cx="3244254" cy="260350"/>
          </a:xfrm>
          <a:prstGeom prst="rect">
            <a:avLst/>
          </a:prstGeom>
        </p:spPr>
        <p:txBody>
          <a:bodyPr wrap="square">
            <a:spAutoFit/>
          </a:bodyPr>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集群调度部分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经过计算一百次启动时间的数据发现优化前的容器启动时间为102.550ms，优化后的容器启动时间为90.725ms，启动时间</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降低，且波动情况减少，系统启动更为稳定。</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3" name="文本框 2"/>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20/26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4" name="图片 3" descr="容器启动时间"/>
          <p:cNvPicPr>
            <a:picLocks noChangeAspect="1"/>
          </p:cNvPicPr>
          <p:nvPr/>
        </p:nvPicPr>
        <p:blipFill>
          <a:blip r:embed="rId1"/>
          <a:stretch>
            <a:fillRect/>
          </a:stretch>
        </p:blipFill>
        <p:spPr>
          <a:xfrm>
            <a:off x="2842895" y="2110740"/>
            <a:ext cx="6506210" cy="4298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集群调度部分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经过计算一百次启动时间的数据发现优化前的容器启动时间为102.550ms，优化后的容器启动时间为90.725ms，启动时间降低，且波动情况减少，系统启动更为稳定。</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3" name="文本框 2"/>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20/26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6" name="图片 5" descr="容器启动时间对比"/>
          <p:cNvPicPr>
            <a:picLocks noChangeAspect="1"/>
          </p:cNvPicPr>
          <p:nvPr/>
        </p:nvPicPr>
        <p:blipFill>
          <a:blip r:embed="rId1"/>
          <a:stretch>
            <a:fillRect/>
          </a:stretch>
        </p:blipFill>
        <p:spPr>
          <a:xfrm>
            <a:off x="2415540" y="2192020"/>
            <a:ext cx="7360920" cy="431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2701" y="602680"/>
            <a:ext cx="454660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en-US" altLang="zh-CN" sz="2800" dirty="0">
                <a:solidFill>
                  <a:srgbClr val="4A5A69"/>
                </a:solidFill>
                <a:latin typeface="Arial" panose="020B0604020202020204" pitchFamily="34" charset="0"/>
                <a:cs typeface="Arial" panose="020B0604020202020204" pitchFamily="34" charset="0"/>
                <a:sym typeface="+mn-lt"/>
              </a:rPr>
              <a:t>NPU</a:t>
            </a:r>
            <a:r>
              <a:rPr lang="zh-CN" altLang="en-US" sz="2800" dirty="0">
                <a:solidFill>
                  <a:srgbClr val="4A5A69"/>
                </a:solidFill>
                <a:cs typeface="+mn-ea"/>
                <a:sym typeface="+mn-lt"/>
              </a:rPr>
              <a:t>推理部分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NPU 推理日志显示如下，其中每隔 1s 输出当前接收到的 HTTP 请求总数量，可以看出单线程时每一秒接收约 30 个请求，</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双线程时每一秒接收约 60 个请求，符合两个线程对 30 帧视频图像的处理。</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3" name="图片 2" descr="NPU部分日志"/>
          <p:cNvPicPr>
            <a:picLocks noChangeAspect="1"/>
          </p:cNvPicPr>
          <p:nvPr/>
        </p:nvPicPr>
        <p:blipFill>
          <a:blip r:embed="rId1"/>
          <a:stretch>
            <a:fillRect/>
          </a:stretch>
        </p:blipFill>
        <p:spPr>
          <a:xfrm>
            <a:off x="2515870" y="2898140"/>
            <a:ext cx="2759075" cy="2163445"/>
          </a:xfrm>
          <a:prstGeom prst="rect">
            <a:avLst/>
          </a:prstGeom>
        </p:spPr>
      </p:pic>
      <p:pic>
        <p:nvPicPr>
          <p:cNvPr id="4" name="图片 3" descr="NPU部分多线程日志"/>
          <p:cNvPicPr>
            <a:picLocks noChangeAspect="1"/>
          </p:cNvPicPr>
          <p:nvPr/>
        </p:nvPicPr>
        <p:blipFill>
          <a:blip r:embed="rId2"/>
          <a:stretch>
            <a:fillRect/>
          </a:stretch>
        </p:blipFill>
        <p:spPr>
          <a:xfrm>
            <a:off x="6767195" y="2898140"/>
            <a:ext cx="2733040" cy="2158365"/>
          </a:xfrm>
          <a:prstGeom prst="rect">
            <a:avLst/>
          </a:prstGeom>
        </p:spPr>
      </p:pic>
      <p:sp>
        <p:nvSpPr>
          <p:cNvPr id="7" name="文本框 6"/>
          <p:cNvSpPr txBox="1"/>
          <p:nvPr/>
        </p:nvSpPr>
        <p:spPr>
          <a:xfrm>
            <a:off x="3333115" y="2435860"/>
            <a:ext cx="1124585" cy="368300"/>
          </a:xfrm>
          <a:prstGeom prst="rect">
            <a:avLst/>
          </a:prstGeom>
          <a:noFill/>
        </p:spPr>
        <p:txBody>
          <a:bodyPr wrap="square" rtlCol="0">
            <a:spAutoFit/>
          </a:bodyPr>
          <a:p>
            <a:pPr algn="ctr"/>
            <a:r>
              <a:rPr lang="zh-CN" altLang="en-US" dirty="0">
                <a:solidFill>
                  <a:schemeClr val="tx1">
                    <a:lumMod val="75000"/>
                    <a:lumOff val="25000"/>
                  </a:schemeClr>
                </a:solidFill>
                <a:latin typeface="Arial" panose="020B0604020202020204" pitchFamily="34" charset="0"/>
                <a:cs typeface="Arial" panose="020B0604020202020204" pitchFamily="34" charset="0"/>
              </a:rPr>
              <a:t>单线程</a:t>
            </a:r>
            <a:endParaRPr lang="zh-CN"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文本框 8"/>
          <p:cNvSpPr txBox="1"/>
          <p:nvPr/>
        </p:nvSpPr>
        <p:spPr>
          <a:xfrm>
            <a:off x="7533005" y="2435860"/>
            <a:ext cx="1200785" cy="368300"/>
          </a:xfrm>
          <a:prstGeom prst="rect">
            <a:avLst/>
          </a:prstGeom>
          <a:noFill/>
        </p:spPr>
        <p:txBody>
          <a:bodyPr wrap="square" rtlCol="0">
            <a:spAutoFit/>
          </a:bodyPr>
          <a:p>
            <a:pPr algn="ctr">
              <a:buClrTx/>
              <a:buSzTx/>
              <a:buFontTx/>
            </a:pPr>
            <a:r>
              <a:rPr lang="zh-CN" altLang="en-US" dirty="0">
                <a:solidFill>
                  <a:schemeClr val="tx1">
                    <a:lumMod val="75000"/>
                    <a:lumOff val="25000"/>
                  </a:schemeClr>
                </a:solidFill>
                <a:latin typeface="Arial" panose="020B0604020202020204" pitchFamily="34" charset="0"/>
                <a:cs typeface="Arial" panose="020B0604020202020204" pitchFamily="34" charset="0"/>
              </a:rPr>
              <a:t>多线程</a:t>
            </a:r>
            <a:endParaRPr lang="zh-CN"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21/26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22701" y="602680"/>
            <a:ext cx="454660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en-US" altLang="zh-CN" sz="2800" dirty="0">
                <a:solidFill>
                  <a:srgbClr val="4A5A69"/>
                </a:solidFill>
                <a:latin typeface="Arial" panose="020B0604020202020204" pitchFamily="34" charset="0"/>
                <a:cs typeface="Arial" panose="020B0604020202020204" pitchFamily="34" charset="0"/>
                <a:sym typeface="+mn-lt"/>
              </a:rPr>
              <a:t>NPU</a:t>
            </a:r>
            <a:r>
              <a:rPr lang="zh-CN" altLang="en-US" sz="2800" dirty="0">
                <a:solidFill>
                  <a:srgbClr val="4A5A69"/>
                </a:solidFill>
                <a:cs typeface="+mn-ea"/>
                <a:sym typeface="+mn-lt"/>
              </a:rPr>
              <a:t>推理部分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706755"/>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计算系统启动一分钟时间内产生的单线程的 1570 组数据和多线程的 1214 组数据后，得出单线程帧图像的推理时间和 HTTP 传输时间为 46.718 ms，多线程帧图像的推理时间和 HTTP传输时间为 57.755ms。</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2" name="图片 1" descr="推理时间对比"/>
          <p:cNvPicPr>
            <a:picLocks noChangeAspect="1"/>
          </p:cNvPicPr>
          <p:nvPr/>
        </p:nvPicPr>
        <p:blipFill>
          <a:blip r:embed="rId1"/>
          <a:stretch>
            <a:fillRect/>
          </a:stretch>
        </p:blipFill>
        <p:spPr>
          <a:xfrm>
            <a:off x="2543810" y="2190750"/>
            <a:ext cx="7105015" cy="4409440"/>
          </a:xfrm>
          <a:prstGeom prst="rect">
            <a:avLst/>
          </a:prstGeom>
        </p:spPr>
      </p:pic>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22/26</a:t>
            </a:r>
            <a:endParaRPr lang="en-US" altLang="zh-CN" sz="1400">
              <a:solidFill>
                <a:srgbClr val="4A5A69"/>
              </a:solidFill>
            </a:endParaRPr>
          </a:p>
        </p:txBody>
      </p:sp>
      <p:sp>
        <p:nvSpPr>
          <p:cNvPr id="3" name="矩形 2"/>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视频</a:t>
            </a:r>
            <a:r>
              <a:rPr lang="zh-CN" altLang="en-US" sz="2800" dirty="0">
                <a:solidFill>
                  <a:srgbClr val="4A5A69"/>
                </a:solidFill>
                <a:cs typeface="+mn-ea"/>
                <a:sym typeface="+mn-lt"/>
              </a:rPr>
              <a:t>解码部分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014730"/>
          </a:xfrm>
          <a:prstGeom prst="rect">
            <a:avLst/>
          </a:prstGeom>
          <a:noFill/>
        </p:spPr>
        <p:txBody>
          <a:bodyPr wrap="square" rtlCol="0" anchor="t">
            <a:spAutoFit/>
          </a:bodyPr>
          <a:p>
            <a:pPr indent="355600" fontAlgn="auto">
              <a:lnSpc>
                <a:spcPct val="125000"/>
              </a:lnSpc>
              <a:spcBef>
                <a:spcPts val="0"/>
              </a:spcBef>
              <a:spcAft>
                <a:spcPts val="0"/>
              </a:spcAf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如左图所示是仅解码所需时间及当前 FPS，约为 7.5ms。右图日志输出的时间是解码时间和 HTTP 传输时间的总和及当前 FPS。其中单线程解码总用时为 32ms 左右，多线程解码时</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总用时仍旧为 32ms 左右，所需时间大部分是 HTTP 传输时间。</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2" name="图片 1" descr="解码时间"/>
          <p:cNvPicPr>
            <a:picLocks noChangeAspect="1"/>
          </p:cNvPicPr>
          <p:nvPr/>
        </p:nvPicPr>
        <p:blipFill>
          <a:blip r:embed="rId1"/>
          <a:stretch>
            <a:fillRect/>
          </a:stretch>
        </p:blipFill>
        <p:spPr>
          <a:xfrm>
            <a:off x="484505" y="2998470"/>
            <a:ext cx="3581400" cy="2978785"/>
          </a:xfrm>
          <a:prstGeom prst="rect">
            <a:avLst/>
          </a:prstGeom>
        </p:spPr>
      </p:pic>
      <p:pic>
        <p:nvPicPr>
          <p:cNvPr id="10" name="图片 9" descr="视频解码部分单线程日志"/>
          <p:cNvPicPr>
            <a:picLocks noChangeAspect="1"/>
          </p:cNvPicPr>
          <p:nvPr/>
        </p:nvPicPr>
        <p:blipFill>
          <a:blip r:embed="rId2"/>
          <a:stretch>
            <a:fillRect/>
          </a:stretch>
        </p:blipFill>
        <p:spPr>
          <a:xfrm>
            <a:off x="4171950" y="3005455"/>
            <a:ext cx="3848100" cy="1821180"/>
          </a:xfrm>
          <a:prstGeom prst="rect">
            <a:avLst/>
          </a:prstGeom>
        </p:spPr>
      </p:pic>
      <p:pic>
        <p:nvPicPr>
          <p:cNvPr id="11" name="图片 10" descr="视频解码部分日志"/>
          <p:cNvPicPr>
            <a:picLocks noChangeAspect="1"/>
          </p:cNvPicPr>
          <p:nvPr/>
        </p:nvPicPr>
        <p:blipFill>
          <a:blip r:embed="rId3"/>
          <a:stretch>
            <a:fillRect/>
          </a:stretch>
        </p:blipFill>
        <p:spPr>
          <a:xfrm>
            <a:off x="8126095" y="3005455"/>
            <a:ext cx="3817620" cy="1798320"/>
          </a:xfrm>
          <a:prstGeom prst="rect">
            <a:avLst/>
          </a:prstGeom>
        </p:spPr>
      </p:pic>
      <p:sp>
        <p:nvSpPr>
          <p:cNvPr id="12" name="文本框 11"/>
          <p:cNvSpPr txBox="1"/>
          <p:nvPr/>
        </p:nvSpPr>
        <p:spPr>
          <a:xfrm>
            <a:off x="5583555" y="2555875"/>
            <a:ext cx="1024890" cy="368300"/>
          </a:xfrm>
          <a:prstGeom prst="rect">
            <a:avLst/>
          </a:prstGeom>
          <a:noFill/>
        </p:spPr>
        <p:txBody>
          <a:bodyPr wrap="square" rtlCol="0">
            <a:spAutoFit/>
          </a:bodyPr>
          <a:p>
            <a:pPr algn="ctr"/>
            <a:r>
              <a:rPr lang="zh-CN" altLang="en-US" dirty="0">
                <a:solidFill>
                  <a:schemeClr val="tx1">
                    <a:lumMod val="75000"/>
                    <a:lumOff val="25000"/>
                  </a:schemeClr>
                </a:solidFill>
                <a:latin typeface="Arial" panose="020B0604020202020204" pitchFamily="34" charset="0"/>
                <a:cs typeface="Arial" panose="020B0604020202020204" pitchFamily="34" charset="0"/>
              </a:rPr>
              <a:t>单线程</a:t>
            </a:r>
            <a:endParaRPr lang="zh-CN"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文本框 12"/>
          <p:cNvSpPr txBox="1"/>
          <p:nvPr/>
        </p:nvSpPr>
        <p:spPr>
          <a:xfrm>
            <a:off x="9397365" y="2555875"/>
            <a:ext cx="1275080" cy="368300"/>
          </a:xfrm>
          <a:prstGeom prst="rect">
            <a:avLst/>
          </a:prstGeom>
          <a:noFill/>
        </p:spPr>
        <p:txBody>
          <a:bodyPr wrap="square" rtlCol="0">
            <a:spAutoFit/>
          </a:bodyPr>
          <a:p>
            <a:pPr algn="ctr"/>
            <a:r>
              <a:rPr lang="zh-CN" altLang="en-US" dirty="0">
                <a:solidFill>
                  <a:schemeClr val="tx1">
                    <a:lumMod val="75000"/>
                    <a:lumOff val="25000"/>
                  </a:schemeClr>
                </a:solidFill>
                <a:latin typeface="Arial" panose="020B0604020202020204" pitchFamily="34" charset="0"/>
                <a:cs typeface="Arial" panose="020B0604020202020204" pitchFamily="34" charset="0"/>
              </a:rPr>
              <a:t>多线程</a:t>
            </a:r>
            <a:endParaRPr lang="zh-CN"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文本框 13"/>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23/26</a:t>
            </a:r>
            <a:endParaRPr lang="en-US" altLang="zh-CN" sz="1400">
              <a:solidFill>
                <a:srgbClr val="4A5A69"/>
              </a:solidFill>
            </a:endParaRPr>
          </a:p>
        </p:txBody>
      </p:sp>
      <p:sp>
        <p:nvSpPr>
          <p:cNvPr id="3" name="矩形 2"/>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
        <p:nvSpPr>
          <p:cNvPr id="4" name="文本框 3"/>
          <p:cNvSpPr txBox="1"/>
          <p:nvPr/>
        </p:nvSpPr>
        <p:spPr>
          <a:xfrm>
            <a:off x="1669415" y="2555875"/>
            <a:ext cx="1125220" cy="368300"/>
          </a:xfrm>
          <a:prstGeom prst="rect">
            <a:avLst/>
          </a:prstGeom>
          <a:noFill/>
        </p:spPr>
        <p:txBody>
          <a:bodyPr wrap="square" rtlCol="0" anchor="t">
            <a:spAutoFit/>
          </a:bodyPr>
          <a:p>
            <a:r>
              <a:rPr lang="zh-CN" altLang="en-US" dirty="0">
                <a:solidFill>
                  <a:schemeClr val="tx1">
                    <a:lumMod val="75000"/>
                    <a:lumOff val="25000"/>
                  </a:schemeClr>
                </a:solidFill>
                <a:latin typeface="Arial" panose="020B0604020202020204" pitchFamily="34" charset="0"/>
                <a:cs typeface="Arial" panose="020B0604020202020204" pitchFamily="34" charset="0"/>
                <a:sym typeface="+mn-ea"/>
              </a:rPr>
              <a:t>解码时间</a:t>
            </a:r>
            <a:endParaRPr lang="zh-CN" altLang="en-US" dirty="0">
              <a:solidFill>
                <a:schemeClr val="tx1">
                  <a:lumMod val="75000"/>
                  <a:lumOff val="25000"/>
                </a:schemeClr>
              </a:solidFill>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6"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方案测试</a:t>
            </a:r>
            <a:r>
              <a:rPr lang="en-US" altLang="zh-CN" sz="2800" dirty="0">
                <a:solidFill>
                  <a:srgbClr val="4A5A69"/>
                </a:solidFill>
                <a:cs typeface="+mn-ea"/>
                <a:sym typeface="+mn-lt"/>
              </a:rPr>
              <a:t>——</a:t>
            </a:r>
            <a:r>
              <a:rPr lang="zh-CN" altLang="en-US" sz="2800" dirty="0">
                <a:solidFill>
                  <a:srgbClr val="4A5A69"/>
                </a:solidFill>
                <a:cs typeface="+mn-ea"/>
                <a:sym typeface="+mn-lt"/>
              </a:rPr>
              <a:t>视频</a:t>
            </a:r>
            <a:r>
              <a:rPr lang="zh-CN" altLang="en-US" sz="2800" dirty="0">
                <a:solidFill>
                  <a:srgbClr val="4A5A69"/>
                </a:solidFill>
                <a:cs typeface="+mn-ea"/>
                <a:sym typeface="+mn-lt"/>
              </a:rPr>
              <a:t>解码部分</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014730"/>
          </a:xfrm>
          <a:prstGeom prst="rect">
            <a:avLst/>
          </a:prstGeom>
          <a:noFill/>
        </p:spPr>
        <p:txBody>
          <a:bodyPr wrap="square" rtlCol="0" anchor="t">
            <a:spAutoFit/>
          </a:bodyPr>
          <a:p>
            <a:pPr indent="355600" fontAlgn="auto">
              <a:lnSpc>
                <a:spcPct val="125000"/>
              </a:lnSpc>
              <a:spcBef>
                <a:spcPts val="0"/>
              </a:spcBef>
              <a:spcAft>
                <a:spcPts val="0"/>
              </a:spcAft>
            </a:pPr>
            <a:r>
              <a:rPr sz="1600" dirty="0">
                <a:solidFill>
                  <a:schemeClr val="tx1">
                    <a:lumMod val="75000"/>
                    <a:lumOff val="25000"/>
                  </a:schemeClr>
                </a:solidFill>
                <a:latin typeface="Arial" panose="020B0604020202020204" pitchFamily="34" charset="0"/>
                <a:cs typeface="Arial" panose="020B0604020202020204" pitchFamily="34" charset="0"/>
                <a:sym typeface="+mn-lt"/>
              </a:rPr>
              <a:t>计算系统启动一分钟时间内产生的单线程的1570组数据和多线程的1214组数据后，得出单线程视频解码的时间为19.460 ms，多线程视频解码的时间为22.528ms。</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如图可见单线程和多线程处理视频时的波动状态较为一致，视频解码部分的性能较为稳定，可以满足高并发任务时处理视频的请求。</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9" name="图片 8" descr="解码时间对比"/>
          <p:cNvPicPr>
            <a:picLocks noChangeAspect="1"/>
          </p:cNvPicPr>
          <p:nvPr/>
        </p:nvPicPr>
        <p:blipFill>
          <a:blip r:embed="rId1"/>
          <a:stretch>
            <a:fillRect/>
          </a:stretch>
        </p:blipFill>
        <p:spPr>
          <a:xfrm>
            <a:off x="2366010" y="2418715"/>
            <a:ext cx="7459980" cy="4221480"/>
          </a:xfrm>
          <a:prstGeom prst="rect">
            <a:avLst/>
          </a:prstGeom>
        </p:spPr>
      </p:pic>
      <p:sp>
        <p:nvSpPr>
          <p:cNvPr id="3" name="文本框 2"/>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24/26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System Testing</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48961" y="602680"/>
            <a:ext cx="894080" cy="521970"/>
          </a:xfrm>
          <a:prstGeom prst="rect">
            <a:avLst/>
          </a:prstGeom>
          <a:noFill/>
        </p:spPr>
        <p:txBody>
          <a:bodyPr wrap="none" rtlCol="0">
            <a:spAutoFit/>
          </a:bodyPr>
          <a:lstStyle/>
          <a:p>
            <a:pPr algn="ctr"/>
            <a:r>
              <a:rPr lang="zh-CN" altLang="en-US" sz="2800" dirty="0">
                <a:solidFill>
                  <a:srgbClr val="4A5A69"/>
                </a:solidFill>
                <a:cs typeface="+mn-ea"/>
                <a:sym typeface="+mn-lt"/>
              </a:rPr>
              <a:t>总结</a:t>
            </a:r>
            <a:endParaRPr lang="zh-CN" altLang="en-US" sz="2800" dirty="0">
              <a:solidFill>
                <a:srgbClr val="4A5A69"/>
              </a:solidFill>
              <a:cs typeface="+mn-ea"/>
              <a:sym typeface="+mn-lt"/>
            </a:endParaRPr>
          </a:p>
        </p:txBody>
      </p:sp>
      <p:sp>
        <p:nvSpPr>
          <p:cNvPr id="6" name="矩形 5"/>
          <p:cNvSpPr/>
          <p:nvPr/>
        </p:nvSpPr>
        <p:spPr>
          <a:xfrm>
            <a:off x="4473873" y="1062400"/>
            <a:ext cx="3244254" cy="260350"/>
          </a:xfrm>
          <a:prstGeom prst="rect">
            <a:avLst/>
          </a:prstGeom>
        </p:spPr>
        <p:txBody>
          <a:bodyPr wrap="square">
            <a:spAutoFit/>
          </a:bodyPr>
          <a:lstStyle/>
          <a:p>
            <a:pPr algn="ctr">
              <a:buClrTx/>
              <a:buSzTx/>
              <a:buFontTx/>
            </a:pPr>
            <a:r>
              <a:rPr lang="zh-CN" altLang="en-US" sz="1100" dirty="0">
                <a:solidFill>
                  <a:srgbClr val="92A3B8"/>
                </a:solidFill>
                <a:latin typeface="Arial" panose="020B0604020202020204" pitchFamily="34" charset="0"/>
                <a:cs typeface="Arial" panose="020B0604020202020204" pitchFamily="34" charset="0"/>
                <a:sym typeface="+mn-ea"/>
              </a:rPr>
              <a:t>Summary</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2861310"/>
          </a:xfrm>
          <a:prstGeom prst="rect">
            <a:avLst/>
          </a:prstGeom>
          <a:noFill/>
        </p:spPr>
        <p:txBody>
          <a:bodyPr wrap="square" rtlCol="0" anchor="t">
            <a:spAutoFit/>
          </a:bodyPr>
          <a:p>
            <a:pPr indent="406400" algn="l"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项目主题是构建异构嵌入式计算机集群的 Serverless 框架。我们成功实现了使用多个不同类型的嵌入式开发板，通过网络交换机组建成一个异构的 SBC 集群，集群内包含</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CPU 和 NPU 等计算资源，为处理任务提供了多样化选择。</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algn="l"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成功部署了</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 </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Serverless 框架———</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F</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ission。</a:t>
            </a:r>
            <a:r>
              <a:rPr lang="en-US" altLang="zh-CN" sz="1600" dirty="0">
                <a:solidFill>
                  <a:schemeClr val="tx1">
                    <a:lumMod val="75000"/>
                    <a:lumOff val="25000"/>
                  </a:schemeClr>
                </a:solidFill>
                <a:latin typeface="Arial" panose="020B0604020202020204" pitchFamily="34" charset="0"/>
                <a:cs typeface="Arial" panose="020B0604020202020204" pitchFamily="34" charset="0"/>
                <a:sym typeface="+mn-lt"/>
              </a:rPr>
              <a:t>F</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ission 能够正常调度使用开发板的</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硬件资源，为整个集群提供任务分配调度的</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功能。</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algn="l"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实现了前后端分离，选择集群中的 DAYU200 开发板作为前端，其他开发板作为后端算力支撑，在前端开发板上部署鸿蒙系统，能够在前端通过调用 Serverless 接口</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使用后端提供的 NPU 推理服务，并在前端实现</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可视化。</a:t>
            </a:r>
            <a:endPar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algn="l"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我们的项目</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为异构</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单板计算机</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集群与Serverless框架的结合提供了</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可参考经验</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且单板计算机集群还可以继续加入开发板进行扩展和开发。我们的图像识别的测试项目还可拓展到无人机、智能小车等物联网</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相关领域</a:t>
            </a:r>
            <a:r>
              <a:rPr lang="zh-CN" altLang="en-US" sz="1600" dirty="0">
                <a:solidFill>
                  <a:schemeClr val="tx1">
                    <a:lumMod val="75000"/>
                    <a:lumOff val="25000"/>
                  </a:schemeClr>
                </a:solidFill>
                <a:latin typeface="Arial" panose="020B0604020202020204" pitchFamily="34" charset="0"/>
                <a:cs typeface="Arial" panose="020B0604020202020204" pitchFamily="34" charset="0"/>
                <a:sym typeface="+mn-lt"/>
              </a:rPr>
              <a:t>进行应用，可拓展性和应用性较强</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3" name="文本框 2"/>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25/26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3095" y="4001811"/>
            <a:ext cx="3922353" cy="337185"/>
          </a:xfrm>
          <a:prstGeom prst="rect">
            <a:avLst/>
          </a:prstGeom>
        </p:spPr>
        <p:txBody>
          <a:bodyPr wrap="square">
            <a:spAutoFit/>
          </a:bodyPr>
          <a:lstStyle/>
          <a:p>
            <a:pPr algn="l"/>
            <a:r>
              <a:rPr lang="zh-CN" altLang="en-US" sz="1600" dirty="0">
                <a:solidFill>
                  <a:srgbClr val="92A3B8"/>
                </a:solidFill>
                <a:latin typeface="Arial" panose="020B0604020202020204" pitchFamily="34" charset="0"/>
                <a:cs typeface="Arial" panose="020B0604020202020204" pitchFamily="34" charset="0"/>
                <a:sym typeface="+mn-lt"/>
              </a:rPr>
              <a:t>Background and Objectives</a:t>
            </a:r>
            <a:endParaRPr lang="zh-CN" altLang="en-US" sz="1600" dirty="0">
              <a:solidFill>
                <a:srgbClr val="92A3B8"/>
              </a:solidFill>
              <a:latin typeface="Arial" panose="020B0604020202020204" pitchFamily="34" charset="0"/>
              <a:cs typeface="Arial" panose="020B0604020202020204" pitchFamily="34" charset="0"/>
              <a:sym typeface="+mn-lt"/>
            </a:endParaRPr>
          </a:p>
        </p:txBody>
      </p:sp>
      <p:sp>
        <p:nvSpPr>
          <p:cNvPr id="4" name="文本框 3"/>
          <p:cNvSpPr txBox="1"/>
          <p:nvPr/>
        </p:nvSpPr>
        <p:spPr>
          <a:xfrm>
            <a:off x="2242185" y="3235325"/>
            <a:ext cx="3484880" cy="768350"/>
          </a:xfrm>
          <a:prstGeom prst="rect">
            <a:avLst/>
          </a:prstGeom>
          <a:noFill/>
        </p:spPr>
        <p:txBody>
          <a:bodyPr wrap="square" rtlCol="0">
            <a:spAutoFit/>
          </a:bodyPr>
          <a:lstStyle/>
          <a:p>
            <a:pPr algn="l"/>
            <a:r>
              <a:rPr lang="zh-CN" altLang="en-US" sz="4400" spc="300" dirty="0">
                <a:solidFill>
                  <a:srgbClr val="4A5A69"/>
                </a:solidFill>
                <a:cs typeface="+mn-ea"/>
                <a:sym typeface="+mn-lt"/>
              </a:rPr>
              <a:t>背景与目标</a:t>
            </a:r>
            <a:endParaRPr lang="zh-CN" altLang="en-US" sz="4400" spc="300" dirty="0">
              <a:solidFill>
                <a:srgbClr val="4A5A69"/>
              </a:solidFill>
              <a:cs typeface="+mn-ea"/>
              <a:sym typeface="+mn-lt"/>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cs typeface="+mn-ea"/>
                <a:sym typeface="+mn-lt"/>
              </a:rPr>
              <a:t>PART 01</a:t>
            </a:r>
            <a:endParaRPr lang="zh-CN" altLang="en-US" sz="4400" dirty="0">
              <a:solidFill>
                <a:srgbClr val="92A3B8"/>
              </a:solidFill>
              <a:cs typeface="+mn-ea"/>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3/26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5452" y="2756776"/>
            <a:ext cx="8801100" cy="1753235"/>
          </a:xfrm>
          <a:prstGeom prst="rect">
            <a:avLst/>
          </a:prstGeom>
          <a:noFill/>
        </p:spPr>
        <p:txBody>
          <a:bodyPr wrap="none" rtlCol="0">
            <a:spAutoFit/>
          </a:bodyPr>
          <a:lstStyle/>
          <a:p>
            <a:pPr algn="ctr"/>
            <a:r>
              <a:rPr lang="zh-CN" altLang="en-US" sz="5400" dirty="0">
                <a:solidFill>
                  <a:srgbClr val="4A5A69"/>
                </a:solidFill>
                <a:cs typeface="+mn-ea"/>
                <a:sym typeface="+mn-ea"/>
              </a:rPr>
              <a:t>敬请各位老师批评指正！</a:t>
            </a:r>
            <a:endParaRPr lang="zh-CN" altLang="en-US" sz="5400" dirty="0">
              <a:solidFill>
                <a:srgbClr val="4A5A69"/>
              </a:solidFill>
              <a:cs typeface="+mn-ea"/>
              <a:sym typeface="+mn-ea"/>
            </a:endParaRPr>
          </a:p>
          <a:p>
            <a:pPr algn="ctr"/>
            <a:r>
              <a:rPr lang="zh-CN" altLang="en-US" sz="5400" dirty="0">
                <a:solidFill>
                  <a:srgbClr val="4A5A69"/>
                </a:solidFill>
                <a:latin typeface="Arial" panose="020B0604020202020204" pitchFamily="34" charset="0"/>
                <a:cs typeface="Arial" panose="020B0604020202020204" pitchFamily="34" charset="0"/>
                <a:sym typeface="+mn-ea"/>
              </a:rPr>
              <a:t>Thank you for your listening!</a:t>
            </a:r>
            <a:endParaRPr lang="zh-CN" altLang="en-US" sz="5400" dirty="0">
              <a:solidFill>
                <a:srgbClr val="4A5A69"/>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10860" y="602680"/>
            <a:ext cx="970280" cy="521970"/>
          </a:xfrm>
          <a:prstGeom prst="rect">
            <a:avLst/>
          </a:prstGeom>
          <a:noFill/>
        </p:spPr>
        <p:txBody>
          <a:bodyPr wrap="none" rtlCol="0">
            <a:spAutoFit/>
          </a:bodyPr>
          <a:lstStyle/>
          <a:p>
            <a:pPr algn="ctr"/>
            <a:r>
              <a:rPr lang="zh-CN" altLang="en-US" sz="2800" spc="300" dirty="0">
                <a:solidFill>
                  <a:srgbClr val="4A5A69"/>
                </a:solidFill>
                <a:cs typeface="+mn-ea"/>
                <a:sym typeface="+mn-lt"/>
              </a:rPr>
              <a:t>背景</a:t>
            </a:r>
            <a:endParaRPr lang="zh-CN" altLang="en-US" sz="2800" dirty="0">
              <a:solidFill>
                <a:srgbClr val="4A5A69"/>
              </a:solidFill>
              <a:cs typeface="+mn-ea"/>
              <a:sym typeface="+mn-lt"/>
            </a:endParaRPr>
          </a:p>
        </p:txBody>
      </p:sp>
      <p:sp>
        <p:nvSpPr>
          <p:cNvPr id="6" name="矩形 5"/>
          <p:cNvSpPr/>
          <p:nvPr/>
        </p:nvSpPr>
        <p:spPr>
          <a:xfrm>
            <a:off x="5450205" y="1055370"/>
            <a:ext cx="1291590"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lt"/>
              </a:rPr>
              <a:t>Backgroun</a:t>
            </a:r>
            <a:r>
              <a:rPr lang="en-US" altLang="zh-CN" sz="1100" dirty="0">
                <a:solidFill>
                  <a:srgbClr val="92A3B8"/>
                </a:solidFill>
                <a:latin typeface="Arial" panose="020B0604020202020204" pitchFamily="34" charset="0"/>
                <a:cs typeface="Arial" panose="020B0604020202020204" pitchFamily="34" charset="0"/>
                <a:sym typeface="+mn-lt"/>
              </a:rPr>
              <a:t>d</a:t>
            </a:r>
            <a:endParaRPr lang="en-US" altLang="zh-CN" sz="1100" dirty="0">
              <a:solidFill>
                <a:srgbClr val="92A3B8"/>
              </a:solidFill>
              <a:latin typeface="Arial" panose="020B0604020202020204" pitchFamily="34" charset="0"/>
              <a:cs typeface="Arial" panose="020B0604020202020204" pitchFamily="34" charset="0"/>
              <a:sym typeface="+mn-lt"/>
            </a:endParaRPr>
          </a:p>
        </p:txBody>
      </p:sp>
      <p:grpSp>
        <p:nvGrpSpPr>
          <p:cNvPr id="27" name="Group 32"/>
          <p:cNvGrpSpPr/>
          <p:nvPr/>
        </p:nvGrpSpPr>
        <p:grpSpPr>
          <a:xfrm>
            <a:off x="7144304" y="1658445"/>
            <a:ext cx="3943350" cy="3253740"/>
            <a:chOff x="3017859" y="4021059"/>
            <a:chExt cx="1392218" cy="3253740"/>
          </a:xfrm>
        </p:grpSpPr>
        <p:sp>
          <p:nvSpPr>
            <p:cNvPr id="28" name="TextBox 81"/>
            <p:cNvSpPr txBox="1"/>
            <p:nvPr/>
          </p:nvSpPr>
          <p:spPr>
            <a:xfrm>
              <a:off x="3017859" y="4668759"/>
              <a:ext cx="1392218" cy="2606040"/>
            </a:xfrm>
            <a:prstGeom prst="rect">
              <a:avLst/>
            </a:prstGeom>
            <a:noFill/>
          </p:spPr>
          <p:txBody>
            <a:bodyPr wrap="square" rtlCol="0">
              <a:noAutofit/>
            </a:bodyPr>
            <a:lstStyle/>
            <a:p>
              <a:pPr indent="355600" algn="l" fontAlgn="auto">
                <a:lnSpc>
                  <a:spcPct val="125000"/>
                </a:lnSpc>
                <a:spcBef>
                  <a:spcPts val="0"/>
                </a:spcBef>
                <a:spcAft>
                  <a:spcPts val="0"/>
                </a:spcAft>
                <a:buClrTx/>
                <a:buSzTx/>
                <a:buNone/>
                <a:extLst>
                  <a:ext uri="{35155182-B16C-46BC-9424-99874614C6A1}">
                    <wpsdc:indentchars xmlns:wpsdc="http://www.wps.cn/officeDocument/2017/drawingmlCustomData" val="200" checksum="3837665281"/>
                  </a:ext>
                </a:extLst>
              </a:pPr>
              <a:r>
                <a:rPr lang="en-US" altLang="ko-KR"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Serverless可以在使用量较多</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且</a:t>
              </a:r>
              <a:r>
                <a:rPr lang="en-US" altLang="ko-KR"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高并发的情况下迅速根据不同的硬件配置为对应的任务找到合适的执行器，在系统内统一调度CPU、 GPU、NPU等计算资源，达到</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系统的</a:t>
              </a:r>
              <a:r>
                <a:rPr lang="en-US" altLang="ko-KR" sz="1400" b="1" dirty="0">
                  <a:solidFill>
                    <a:srgbClr val="FF0000"/>
                  </a:solidFill>
                  <a:latin typeface="Arial" panose="020B0604020202020204" pitchFamily="34" charset="0"/>
                  <a:ea typeface="微软雅黑" panose="020B0503020204020204" charset="-122"/>
                  <a:cs typeface="Arial" panose="020B0604020202020204" pitchFamily="34" charset="0"/>
                  <a:sym typeface="+mn-lt"/>
                </a:rPr>
                <a:t>负载均衡</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a:t>
              </a:r>
              <a:endPar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endParaRPr>
            </a:p>
            <a:p>
              <a:pPr indent="355600" algn="l" fontAlgn="auto">
                <a:lnSpc>
                  <a:spcPct val="125000"/>
                </a:lnSpc>
                <a:spcBef>
                  <a:spcPts val="0"/>
                </a:spcBef>
                <a:spcAft>
                  <a:spcPts val="0"/>
                </a:spcAft>
                <a:buClrTx/>
                <a:buSzTx/>
                <a:buNone/>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故本队将负责</a:t>
              </a:r>
              <a:r>
                <a:rPr lang="en-US" altLang="zh-CN"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资源调度控制的Serverless框架与异构集群结合，实现对集群内硬件资源的统一调度和部署，</a:t>
              </a:r>
              <a:r>
                <a:rPr lang="en-US" altLang="zh-CN" sz="1400" b="1" dirty="0">
                  <a:solidFill>
                    <a:srgbClr val="FF0000"/>
                  </a:solidFill>
                  <a:latin typeface="Arial" panose="020B0604020202020204" pitchFamily="34" charset="0"/>
                  <a:ea typeface="微软雅黑" panose="020B0503020204020204" charset="-122"/>
                  <a:cs typeface="Arial" panose="020B0604020202020204" pitchFamily="34" charset="0"/>
                  <a:sym typeface="+mn-lt"/>
                </a:rPr>
                <a:t>为独立的程序匹配到最合适的执行平台</a:t>
              </a:r>
              <a:r>
                <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a:t>
              </a:r>
              <a:endParaRPr lang="zh-CN" altLang="en-US"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29" name="TextBox 82"/>
            <p:cNvSpPr txBox="1"/>
            <p:nvPr/>
          </p:nvSpPr>
          <p:spPr>
            <a:xfrm>
              <a:off x="3037364" y="4021059"/>
              <a:ext cx="1285055" cy="584200"/>
            </a:xfrm>
            <a:prstGeom prst="rect">
              <a:avLst/>
            </a:prstGeom>
            <a:noFill/>
          </p:spPr>
          <p:txBody>
            <a:bodyPr wrap="square" rtlCol="0">
              <a:noAutofit/>
            </a:bodyPr>
            <a:lstStyle/>
            <a:p>
              <a:pPr algn="ctr"/>
              <a:r>
                <a:rPr lang="zh-CN" altLang="en-US" b="1" dirty="0">
                  <a:solidFill>
                    <a:srgbClr val="4A5A69"/>
                  </a:solidFill>
                  <a:cs typeface="+mn-ea"/>
                  <a:sym typeface="+mn-lt"/>
                </a:rPr>
                <a:t>当集群中需要运行独立的程序</a:t>
              </a:r>
              <a:endParaRPr lang="zh-CN" altLang="en-US" b="1" dirty="0">
                <a:solidFill>
                  <a:srgbClr val="4A5A69"/>
                </a:solidFill>
                <a:cs typeface="+mn-ea"/>
                <a:sym typeface="+mn-lt"/>
              </a:endParaRPr>
            </a:p>
            <a:p>
              <a:pPr algn="ctr"/>
              <a:r>
                <a:rPr lang="zh-CN" altLang="en-US" b="1" dirty="0">
                  <a:solidFill>
                    <a:srgbClr val="4A5A69"/>
                  </a:solidFill>
                  <a:cs typeface="+mn-ea"/>
                  <a:sym typeface="+mn-lt"/>
                </a:rPr>
                <a:t>如何选择更合适的运行平台与资源</a:t>
              </a:r>
              <a:endParaRPr lang="en-US" altLang="ko-KR" b="1" dirty="0">
                <a:solidFill>
                  <a:srgbClr val="4A5A69"/>
                </a:solidFill>
                <a:cs typeface="+mn-ea"/>
                <a:sym typeface="+mn-lt"/>
              </a:endParaRPr>
            </a:p>
          </p:txBody>
        </p:sp>
      </p:grpSp>
      <p:sp>
        <p:nvSpPr>
          <p:cNvPr id="55" name="TextBox 109"/>
          <p:cNvSpPr txBox="1"/>
          <p:nvPr/>
        </p:nvSpPr>
        <p:spPr>
          <a:xfrm>
            <a:off x="1077595" y="2499360"/>
            <a:ext cx="3816985" cy="1976120"/>
          </a:xfrm>
          <a:prstGeom prst="rect">
            <a:avLst/>
          </a:prstGeom>
          <a:noFill/>
        </p:spPr>
        <p:txBody>
          <a:bodyPr wrap="square" rtlCol="0">
            <a:spAutoFit/>
          </a:bodyPr>
          <a:lstStyle/>
          <a:p>
            <a:pPr indent="355600"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随数据体量急剧膨胀，各类应用对计算的需求已远超出传统</a:t>
            </a:r>
            <a:r>
              <a:rPr lang="en-US" altLang="ko-KR"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CPU</a:t>
            </a:r>
            <a:r>
              <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的能力，面对复杂的模块调度和数据处理</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时</a:t>
            </a:r>
            <a:r>
              <a:rPr lang="en-US" altLang="ko-KR" sz="1400" b="1" dirty="0">
                <a:solidFill>
                  <a:srgbClr val="FF0000"/>
                </a:solidFill>
                <a:latin typeface="微软雅黑" panose="020B0503020204020204" charset="-122"/>
                <a:ea typeface="微软雅黑" panose="020B0503020204020204" charset="-122"/>
                <a:cs typeface="微软雅黑" panose="020B0503020204020204" charset="-122"/>
                <a:sym typeface="+mn-lt"/>
              </a:rPr>
              <a:t>单一芯片较乏力</a:t>
            </a:r>
            <a:r>
              <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a:t>
            </a:r>
            <a:endPar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a:p>
            <a:pPr indent="355600"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异构计算是将</a:t>
            </a:r>
            <a:r>
              <a:rPr lang="en-US" altLang="ko-KR" sz="1400"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CPU、GPU、FPGA、ASIC</a:t>
            </a:r>
            <a:r>
              <a:rPr lang="en-US" altLang="ko-KR"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等不同制程架构、不同指令集、不同功能的计算单元，组合起来形成一个混合的计算系统</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a:p>
            <a:pPr indent="355600" fontAlgn="auto">
              <a:lnSpc>
                <a:spcPct val="125000"/>
              </a:lnSpc>
              <a:spcBef>
                <a:spcPts val="0"/>
              </a:spcBef>
              <a:spcAft>
                <a:spcPts val="0"/>
              </a:spcAft>
              <a:extLst>
                <a:ext uri="{35155182-B16C-46BC-9424-99874614C6A1}">
                  <wpsdc:indentchars xmlns:wpsdc="http://www.wps.cn/officeDocument/2017/drawingmlCustomData" val="200" checksum="3837665281"/>
                </a:ext>
              </a:extLst>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异构</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架构具有高性能、低功耗的</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优点。</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6" name="TextBox 110"/>
          <p:cNvSpPr txBox="1"/>
          <p:nvPr/>
        </p:nvSpPr>
        <p:spPr>
          <a:xfrm>
            <a:off x="1077595" y="1852295"/>
            <a:ext cx="3639185" cy="645160"/>
          </a:xfrm>
          <a:prstGeom prst="rect">
            <a:avLst/>
          </a:prstGeom>
          <a:noFill/>
        </p:spPr>
        <p:txBody>
          <a:bodyPr wrap="square" rtlCol="0">
            <a:spAutoFit/>
          </a:bodyPr>
          <a:lstStyle/>
          <a:p>
            <a:pPr algn="ctr"/>
            <a:r>
              <a:rPr lang="en-US" altLang="ko-KR" b="1" dirty="0">
                <a:solidFill>
                  <a:srgbClr val="4A5A69"/>
                </a:solidFill>
                <a:cs typeface="+mn-ea"/>
                <a:sym typeface="+mn-lt"/>
              </a:rPr>
              <a:t>单板计算机(SBC)的普及</a:t>
            </a:r>
            <a:r>
              <a:rPr lang="zh-CN" altLang="en-US" b="1" dirty="0">
                <a:solidFill>
                  <a:srgbClr val="4A5A69"/>
                </a:solidFill>
                <a:cs typeface="+mn-ea"/>
                <a:sym typeface="+mn-lt"/>
              </a:rPr>
              <a:t>与</a:t>
            </a:r>
            <a:endParaRPr lang="en-US" altLang="ko-KR" b="1" dirty="0">
              <a:solidFill>
                <a:srgbClr val="4A5A69"/>
              </a:solidFill>
              <a:cs typeface="+mn-ea"/>
              <a:sym typeface="+mn-lt"/>
            </a:endParaRPr>
          </a:p>
          <a:p>
            <a:pPr algn="ctr"/>
            <a:r>
              <a:rPr lang="en-US" altLang="ko-KR" b="1" dirty="0">
                <a:solidFill>
                  <a:srgbClr val="4A5A69"/>
                </a:solidFill>
                <a:cs typeface="+mn-ea"/>
                <a:sym typeface="+mn-lt"/>
              </a:rPr>
              <a:t>性能提升推动发展边缘计算</a:t>
            </a:r>
            <a:endParaRPr lang="en-US" altLang="ko-KR" b="1" dirty="0">
              <a:solidFill>
                <a:srgbClr val="4A5A69"/>
              </a:solidFill>
              <a:cs typeface="+mn-ea"/>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4/26</a:t>
            </a:r>
            <a:endParaRPr lang="en-US" altLang="zh-CN" sz="1400">
              <a:solidFill>
                <a:srgbClr val="4A5A69"/>
              </a:solidFill>
            </a:endParaRPr>
          </a:p>
        </p:txBody>
      </p:sp>
      <p:cxnSp>
        <p:nvCxnSpPr>
          <p:cNvPr id="3" name="直接箭头连接符 2"/>
          <p:cNvCxnSpPr>
            <a:stCxn id="55" idx="3"/>
          </p:cNvCxnSpPr>
          <p:nvPr/>
        </p:nvCxnSpPr>
        <p:spPr>
          <a:xfrm flipV="1">
            <a:off x="4894580" y="3474720"/>
            <a:ext cx="2249805" cy="12700"/>
          </a:xfrm>
          <a:prstGeom prst="straightConnector1">
            <a:avLst/>
          </a:prstGeom>
          <a:ln w="28575">
            <a:solidFill>
              <a:srgbClr val="4A5A69"/>
            </a:solidFill>
            <a:tailEnd type="arrow"/>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4801870" y="3101975"/>
            <a:ext cx="2342515" cy="1014730"/>
          </a:xfrm>
          <a:prstGeom prst="rect">
            <a:avLst/>
          </a:prstGeom>
          <a:noFill/>
        </p:spPr>
        <p:txBody>
          <a:bodyPr wrap="square" rtlCol="0" anchor="t">
            <a:spAutoFit/>
          </a:bodyPr>
          <a:p>
            <a:pPr indent="0" algn="ctr" fontAlgn="auto">
              <a:lnSpc>
                <a:spcPct val="125000"/>
              </a:lnSpc>
              <a:spcBef>
                <a:spcPts val="0"/>
              </a:spcBef>
              <a:spcAft>
                <a:spcPts val="0"/>
              </a:spcAft>
              <a:extLst>
                <a:ext uri="{35155182-B16C-46BC-9424-99874614C6A1}">
                  <wpsdc:indentchars xmlns:wpsdc="http://www.wps.cn/officeDocument/2017/drawingmlCustomData" val="0" checksum="1332686597"/>
                </a:ext>
              </a:extLst>
            </a:pP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lt"/>
              </a:rPr>
              <a:t>集群内的硬件资源复杂</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lt"/>
            </a:endParaRPr>
          </a:p>
          <a:p>
            <a:pPr indent="0" algn="ctr" fontAlgn="auto">
              <a:lnSpc>
                <a:spcPct val="125000"/>
              </a:lnSpc>
              <a:spcBef>
                <a:spcPts val="0"/>
              </a:spcBef>
              <a:spcAft>
                <a:spcPts val="0"/>
              </a:spcAft>
              <a:extLst>
                <a:ext uri="{35155182-B16C-46BC-9424-99874614C6A1}">
                  <wpsdc:indentchars xmlns:wpsdc="http://www.wps.cn/officeDocument/2017/drawingmlCustomData" val="0" checksum="1332686597"/>
                </a:ext>
              </a:extLst>
            </a:pP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lt"/>
              </a:rPr>
              <a:t>无法调用最合适的资源</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lt"/>
              </a:rPr>
              <a:t>来执行</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10860" y="602680"/>
            <a:ext cx="970280" cy="521970"/>
          </a:xfrm>
          <a:prstGeom prst="rect">
            <a:avLst/>
          </a:prstGeom>
          <a:noFill/>
        </p:spPr>
        <p:txBody>
          <a:bodyPr wrap="none" rtlCol="0">
            <a:spAutoFit/>
          </a:bodyPr>
          <a:lstStyle/>
          <a:p>
            <a:pPr algn="ctr"/>
            <a:r>
              <a:rPr lang="zh-CN" altLang="en-US" sz="2800" spc="300" dirty="0">
                <a:solidFill>
                  <a:srgbClr val="4A5A69"/>
                </a:solidFill>
                <a:cs typeface="+mn-ea"/>
                <a:sym typeface="+mn-lt"/>
              </a:rPr>
              <a:t>目标</a:t>
            </a:r>
            <a:endParaRPr lang="zh-CN" altLang="en-US" sz="2800" dirty="0">
              <a:solidFill>
                <a:srgbClr val="4A5A69"/>
              </a:solidFill>
              <a:cs typeface="+mn-ea"/>
              <a:sym typeface="+mn-lt"/>
            </a:endParaRPr>
          </a:p>
        </p:txBody>
      </p:sp>
      <p:sp>
        <p:nvSpPr>
          <p:cNvPr id="11" name="TextBox 10"/>
          <p:cNvSpPr txBox="1"/>
          <p:nvPr/>
        </p:nvSpPr>
        <p:spPr>
          <a:xfrm>
            <a:off x="377825" y="1410970"/>
            <a:ext cx="11461115" cy="1386840"/>
          </a:xfrm>
          <a:prstGeom prst="rect">
            <a:avLst/>
          </a:prstGeom>
          <a:noFill/>
        </p:spPr>
        <p:txBody>
          <a:bodyPr wrap="square" rtlCol="0">
            <a:noAutofit/>
          </a:bodyPr>
          <a:p>
            <a:pPr algn="ctr">
              <a:lnSpc>
                <a:spcPct val="125000"/>
              </a:lnSpc>
              <a:spcBef>
                <a:spcPts val="0"/>
              </a:spcBef>
              <a:spcAft>
                <a:spcPts val="0"/>
              </a:spcAft>
            </a:pPr>
            <a:r>
              <a:rPr lang="zh-CN" altLang="en-US" sz="1600" b="1">
                <a:solidFill>
                  <a:srgbClr val="4A5A69"/>
                </a:solidFill>
                <a:latin typeface="Arial" panose="020B0604020202020204" pitchFamily="34" charset="0"/>
                <a:ea typeface="微软雅黑" panose="020B0503020204020204" charset="-122"/>
                <a:cs typeface="Arial" panose="020B0604020202020204" pitchFamily="34" charset="0"/>
                <a:sym typeface="+mn-ea"/>
              </a:rPr>
              <a:t>在异构SBC集群上构建一套轻量化的、满足物联网应用需求的Serverless服务框架，为智能物联网设备提供各种计算服务。</a:t>
            </a:r>
            <a:endParaRPr lang="zh-CN" altLang="en-US" sz="1600" b="1">
              <a:solidFill>
                <a:srgbClr val="4A5A69"/>
              </a:solidFill>
              <a:latin typeface="Arial" panose="020B0604020202020204" pitchFamily="34" charset="0"/>
              <a:ea typeface="微软雅黑" panose="020B0503020204020204" charset="-122"/>
              <a:cs typeface="Arial" panose="020B0604020202020204" pitchFamily="34" charset="0"/>
              <a:sym typeface="+mn-ea"/>
            </a:endParaRPr>
          </a:p>
          <a:p>
            <a:pPr indent="457200" algn="l">
              <a:lnSpc>
                <a:spcPct val="125000"/>
              </a:lnSpc>
              <a:spcBef>
                <a:spcPts val="0"/>
              </a:spcBef>
              <a:spcAft>
                <a:spcPts val="0"/>
              </a:spcAft>
            </a:pP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rPr>
              <a:t>将Serverless计算与异构SBC集群结合，我们不仅可以更好地管理和分配计算资源，还能够应对各种复杂的新型应用需求，实现更灵活的部署和更高效的计算服务。</a:t>
            </a:r>
            <a:endPar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57200">
              <a:lnSpc>
                <a:spcPct val="125000"/>
              </a:lnSpc>
              <a:spcBef>
                <a:spcPts val="0"/>
              </a:spcBef>
              <a:spcAft>
                <a:spcPts val="0"/>
              </a:spcAft>
            </a:pP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rPr>
              <a:t>这种新型的Serverless架构能够充分</a:t>
            </a:r>
            <a:r>
              <a:rPr lang="en-US" altLang="ko-KR" sz="1400" b="1" dirty="0">
                <a:solidFill>
                  <a:srgbClr val="FF0000"/>
                </a:solidFill>
                <a:latin typeface="Arial" panose="020B0604020202020204" pitchFamily="34" charset="0"/>
                <a:cs typeface="Arial" panose="020B0604020202020204" pitchFamily="34" charset="0"/>
                <a:sym typeface="+mn-lt"/>
              </a:rPr>
              <a:t>利用异构计算资源的优势</a:t>
            </a:r>
            <a:r>
              <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rPr>
              <a:t>，在提高计算效率和降低功耗的同时，提供更强大的功能支持，使得边缘计算在物联网场景中的应用更加广泛和高效。</a:t>
            </a:r>
            <a:endPar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endParaRPr>
          </a:p>
          <a:p>
            <a:endParaRPr lang="en-US" altLang="ko-KR" sz="1400"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5/26</a:t>
            </a:r>
            <a:endParaRPr lang="en-US" altLang="zh-CN" sz="1400">
              <a:solidFill>
                <a:srgbClr val="4A5A69"/>
              </a:solidFill>
            </a:endParaRPr>
          </a:p>
        </p:txBody>
      </p:sp>
      <p:sp>
        <p:nvSpPr>
          <p:cNvPr id="3" name="矩形 2"/>
          <p:cNvSpPr/>
          <p:nvPr/>
        </p:nvSpPr>
        <p:spPr>
          <a:xfrm>
            <a:off x="5450205" y="1055370"/>
            <a:ext cx="1291590" cy="260350"/>
          </a:xfrm>
          <a:prstGeom prst="rect">
            <a:avLst/>
          </a:prstGeom>
        </p:spPr>
        <p:txBody>
          <a:bodyPr wrap="square">
            <a:spAutoFit/>
          </a:bodyPr>
          <a:p>
            <a:pPr algn="ctr"/>
            <a:r>
              <a:rPr lang="zh-CN" altLang="en-US" sz="1100" dirty="0">
                <a:solidFill>
                  <a:srgbClr val="92A3B8"/>
                </a:solidFill>
                <a:latin typeface="Arial" panose="020B0604020202020204" pitchFamily="34" charset="0"/>
                <a:cs typeface="Arial" panose="020B0604020202020204" pitchFamily="34" charset="0"/>
                <a:sym typeface="+mn-lt"/>
              </a:rPr>
              <a:t>Objectives</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4" name="图片 3"/>
          <p:cNvPicPr>
            <a:picLocks noChangeAspect="1"/>
          </p:cNvPicPr>
          <p:nvPr/>
        </p:nvPicPr>
        <p:blipFill>
          <a:blip r:embed="rId1"/>
          <a:srcRect l="3147" t="6993" r="2690" b="4890"/>
          <a:stretch>
            <a:fillRect/>
          </a:stretch>
        </p:blipFill>
        <p:spPr>
          <a:xfrm>
            <a:off x="1716405" y="2797810"/>
            <a:ext cx="8758555" cy="3512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43095" y="4001811"/>
            <a:ext cx="3922353" cy="337185"/>
          </a:xfrm>
          <a:prstGeom prst="rect">
            <a:avLst/>
          </a:prstGeom>
        </p:spPr>
        <p:txBody>
          <a:bodyPr wrap="square">
            <a:spAutoFit/>
          </a:bodyPr>
          <a:lstStyle/>
          <a:p>
            <a:pPr algn="l"/>
            <a:r>
              <a:rPr lang="zh-CN" altLang="en-US" sz="1600" dirty="0">
                <a:solidFill>
                  <a:srgbClr val="92A3B8"/>
                </a:solidFill>
                <a:latin typeface="Arial" panose="020B0604020202020204" pitchFamily="34" charset="0"/>
                <a:cs typeface="Arial" panose="020B0604020202020204" pitchFamily="34" charset="0"/>
                <a:sym typeface="+mn-ea"/>
              </a:rPr>
              <a:t>Scheme Design</a:t>
            </a:r>
            <a:endParaRPr lang="zh-CN" altLang="en-US" sz="1600" dirty="0">
              <a:solidFill>
                <a:srgbClr val="92A3B8"/>
              </a:solidFill>
              <a:latin typeface="Arial" panose="020B0604020202020204" pitchFamily="34" charset="0"/>
              <a:cs typeface="Arial" panose="020B0604020202020204" pitchFamily="34" charset="0"/>
              <a:sym typeface="+mn-ea"/>
            </a:endParaRPr>
          </a:p>
        </p:txBody>
      </p:sp>
      <p:sp>
        <p:nvSpPr>
          <p:cNvPr id="4" name="文本框 3"/>
          <p:cNvSpPr txBox="1"/>
          <p:nvPr/>
        </p:nvSpPr>
        <p:spPr>
          <a:xfrm>
            <a:off x="2242820" y="3235325"/>
            <a:ext cx="2570480" cy="768350"/>
          </a:xfrm>
          <a:prstGeom prst="rect">
            <a:avLst/>
          </a:prstGeom>
          <a:noFill/>
        </p:spPr>
        <p:txBody>
          <a:bodyPr wrap="square" rtlCol="0">
            <a:spAutoFit/>
          </a:bodyPr>
          <a:lstStyle/>
          <a:p>
            <a:pPr algn="l"/>
            <a:r>
              <a:rPr lang="zh-CN" altLang="en-US" sz="4400" spc="300" dirty="0">
                <a:solidFill>
                  <a:srgbClr val="4A5A69"/>
                </a:solidFill>
                <a:cs typeface="+mn-ea"/>
                <a:sym typeface="+mn-lt"/>
              </a:rPr>
              <a:t>方案设计</a:t>
            </a:r>
            <a:endParaRPr lang="zh-CN" altLang="en-US" sz="4400" spc="300" dirty="0">
              <a:solidFill>
                <a:srgbClr val="4A5A69"/>
              </a:solidFill>
              <a:cs typeface="+mn-ea"/>
              <a:sym typeface="+mn-lt"/>
            </a:endParaRPr>
          </a:p>
        </p:txBody>
      </p:sp>
      <p:sp>
        <p:nvSpPr>
          <p:cNvPr id="8" name="文本框 7"/>
          <p:cNvSpPr txBox="1"/>
          <p:nvPr/>
        </p:nvSpPr>
        <p:spPr>
          <a:xfrm>
            <a:off x="2243095" y="2404268"/>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cs typeface="+mn-ea"/>
                <a:sym typeface="+mn-lt"/>
              </a:rPr>
              <a:t>PART 02</a:t>
            </a:r>
            <a:endParaRPr lang="zh-CN" altLang="en-US" sz="4400" dirty="0">
              <a:solidFill>
                <a:srgbClr val="92A3B8"/>
              </a:solidFill>
              <a:cs typeface="+mn-ea"/>
              <a:sym typeface="+mn-lt"/>
            </a:endParaRPr>
          </a:p>
        </p:txBody>
      </p:sp>
      <p:sp>
        <p:nvSpPr>
          <p:cNvPr id="2" name="文本框 1"/>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6/26</a:t>
            </a:r>
            <a:endParaRPr lang="en-US" altLang="zh-CN" sz="1400">
              <a:solidFill>
                <a:srgbClr val="4A5A6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93360" y="602680"/>
            <a:ext cx="1605280" cy="521970"/>
          </a:xfrm>
          <a:prstGeom prst="rect">
            <a:avLst/>
          </a:prstGeom>
          <a:noFill/>
        </p:spPr>
        <p:txBody>
          <a:bodyPr wrap="none" rtlCol="0">
            <a:spAutoFit/>
          </a:bodyPr>
          <a:lstStyle/>
          <a:p>
            <a:pPr algn="ctr"/>
            <a:r>
              <a:rPr lang="zh-CN" altLang="en-US" sz="2800" dirty="0">
                <a:solidFill>
                  <a:srgbClr val="4A5A69"/>
                </a:solidFill>
                <a:cs typeface="+mn-ea"/>
                <a:sym typeface="+mn-lt"/>
              </a:rPr>
              <a:t>方案</a:t>
            </a:r>
            <a:r>
              <a:rPr lang="zh-CN" altLang="en-US" sz="2800" dirty="0">
                <a:solidFill>
                  <a:srgbClr val="4A5A69"/>
                </a:solidFill>
                <a:cs typeface="+mn-ea"/>
                <a:sym typeface="+mn-lt"/>
              </a:rPr>
              <a:t>设计</a:t>
            </a:r>
            <a:endParaRPr lang="zh-CN" altLang="en-US" sz="2800" dirty="0">
              <a:solidFill>
                <a:srgbClr val="4A5A69"/>
              </a:solidFill>
              <a:cs typeface="+mn-ea"/>
              <a:sym typeface="+mn-lt"/>
            </a:endParaRPr>
          </a:p>
        </p:txBody>
      </p:sp>
      <p:sp>
        <p:nvSpPr>
          <p:cNvPr id="6" name="矩形 5"/>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grpSp>
        <p:nvGrpSpPr>
          <p:cNvPr id="13" name="Group 6"/>
          <p:cNvGrpSpPr/>
          <p:nvPr>
            <p:custDataLst>
              <p:tags r:id="rId1"/>
            </p:custDataLst>
          </p:nvPr>
        </p:nvGrpSpPr>
        <p:grpSpPr>
          <a:xfrm>
            <a:off x="3142006" y="3353753"/>
            <a:ext cx="3025775" cy="1475740"/>
            <a:chOff x="-584962" y="3118478"/>
            <a:chExt cx="3025775" cy="1475740"/>
          </a:xfrm>
        </p:grpSpPr>
        <p:sp>
          <p:nvSpPr>
            <p:cNvPr id="14" name="TextBox 40"/>
            <p:cNvSpPr txBox="1"/>
            <p:nvPr>
              <p:custDataLst>
                <p:tags r:id="rId2"/>
              </p:custDataLst>
            </p:nvPr>
          </p:nvSpPr>
          <p:spPr>
            <a:xfrm>
              <a:off x="-426212" y="3118478"/>
              <a:ext cx="2708910" cy="398780"/>
            </a:xfrm>
            <a:prstGeom prst="rect">
              <a:avLst/>
            </a:prstGeom>
            <a:noFill/>
          </p:spPr>
          <p:txBody>
            <a:bodyPr wrap="square" rtlCol="0" anchor="ctr">
              <a:spAutoFit/>
            </a:bodyPr>
            <a:lstStyle/>
            <a:p>
              <a:pPr algn="ctr"/>
              <a:r>
                <a:rPr lang="en-US" altLang="ko-KR" sz="2000" b="1" dirty="0">
                  <a:solidFill>
                    <a:srgbClr val="4A5A69"/>
                  </a:solidFill>
                  <a:latin typeface="Arial" panose="020B0604020202020204" pitchFamily="34" charset="0"/>
                  <a:ea typeface="微软雅黑" panose="020B0503020204020204" charset="-122"/>
                  <a:cs typeface="Arial" panose="020B0604020202020204" pitchFamily="34" charset="0"/>
                  <a:sym typeface="+mn-lt"/>
                </a:rPr>
                <a:t>Serverless</a:t>
              </a:r>
              <a:r>
                <a:rPr lang="en-US" altLang="ko-KR" sz="2000" b="1" dirty="0">
                  <a:solidFill>
                    <a:srgbClr val="4A5A69"/>
                  </a:solidFill>
                  <a:latin typeface="微软雅黑" panose="020B0503020204020204" charset="-122"/>
                  <a:ea typeface="微软雅黑" panose="020B0503020204020204" charset="-122"/>
                  <a:cs typeface="微软雅黑" panose="020B0503020204020204" charset="-122"/>
                  <a:sym typeface="+mn-lt"/>
                </a:rPr>
                <a:t>框架搭建</a:t>
              </a:r>
              <a:endParaRPr lang="en-US" altLang="ko-KR" sz="2000" b="1" dirty="0">
                <a:solidFill>
                  <a:srgbClr val="4A5A69"/>
                </a:solidFill>
                <a:latin typeface="微软雅黑" panose="020B0503020204020204" charset="-122"/>
                <a:ea typeface="微软雅黑" panose="020B0503020204020204" charset="-122"/>
                <a:cs typeface="微软雅黑" panose="020B0503020204020204" charset="-122"/>
                <a:sym typeface="+mn-lt"/>
              </a:endParaRPr>
            </a:p>
          </p:txBody>
        </p:sp>
        <p:sp>
          <p:nvSpPr>
            <p:cNvPr id="15" name="TextBox 41"/>
            <p:cNvSpPr txBox="1"/>
            <p:nvPr>
              <p:custDataLst>
                <p:tags r:id="rId3"/>
              </p:custDataLst>
            </p:nvPr>
          </p:nvSpPr>
          <p:spPr>
            <a:xfrm>
              <a:off x="-584962" y="3464553"/>
              <a:ext cx="3025775" cy="1129665"/>
            </a:xfrm>
            <a:prstGeom prst="rect">
              <a:avLst/>
            </a:prstGeom>
            <a:noFill/>
          </p:spPr>
          <p:txBody>
            <a:bodyPr wrap="square" rtlCol="0">
              <a:spAutoFit/>
            </a:bodyPr>
            <a:lstStyle/>
            <a:p>
              <a:pPr algn="ctr">
                <a:lnSpc>
                  <a:spcPct val="125000"/>
                </a:lnSpc>
                <a:spcBef>
                  <a:spcPts val="0"/>
                </a:spcBef>
                <a:spcAft>
                  <a:spcPts val="0"/>
                </a:spcAft>
              </a:pP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部署</a:t>
              </a:r>
              <a:r>
                <a:rPr lang="en-US" altLang="zh-CN"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Fission</a:t>
              </a:r>
              <a:r>
                <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和</a:t>
              </a:r>
              <a:r>
                <a:rPr lang="en-US" altLang="zh-CN"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k3s</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系统进行框架搭建，</a:t>
              </a:r>
              <a:r>
                <a:rPr lang="en-US" altLang="ko-KR"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调度</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并</a:t>
              </a:r>
              <a:r>
                <a:rPr lang="en-US" altLang="ko-KR"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使用开发板上的各种计算资源</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grpSp>
      <p:grpSp>
        <p:nvGrpSpPr>
          <p:cNvPr id="18" name="Group 10"/>
          <p:cNvGrpSpPr/>
          <p:nvPr>
            <p:custDataLst>
              <p:tags r:id="rId4"/>
            </p:custDataLst>
          </p:nvPr>
        </p:nvGrpSpPr>
        <p:grpSpPr>
          <a:xfrm>
            <a:off x="244524" y="3354135"/>
            <a:ext cx="3025775" cy="1475788"/>
            <a:chOff x="775281" y="4634789"/>
            <a:chExt cx="3025775" cy="1475788"/>
          </a:xfrm>
        </p:grpSpPr>
        <p:sp>
          <p:nvSpPr>
            <p:cNvPr id="19" name="TextBox 45"/>
            <p:cNvSpPr txBox="1"/>
            <p:nvPr>
              <p:custDataLst>
                <p:tags r:id="rId5"/>
              </p:custDataLst>
            </p:nvPr>
          </p:nvSpPr>
          <p:spPr>
            <a:xfrm>
              <a:off x="1292171" y="4634789"/>
              <a:ext cx="1992464" cy="398780"/>
            </a:xfrm>
            <a:prstGeom prst="rect">
              <a:avLst/>
            </a:prstGeom>
            <a:noFill/>
          </p:spPr>
          <p:txBody>
            <a:bodyPr wrap="square" rtlCol="0" anchor="ctr">
              <a:spAutoFit/>
            </a:bodyPr>
            <a:lstStyle/>
            <a:p>
              <a:pPr algn="ctr"/>
              <a:r>
                <a:rPr lang="zh-CN" altLang="en-US" sz="2000" b="1" dirty="0">
                  <a:solidFill>
                    <a:srgbClr val="4A5A69"/>
                  </a:solidFill>
                  <a:cs typeface="+mn-ea"/>
                  <a:sym typeface="+mn-lt"/>
                </a:rPr>
                <a:t>异构集群组建</a:t>
              </a:r>
              <a:endParaRPr lang="zh-CN" altLang="en-US" sz="2000" b="1" dirty="0">
                <a:solidFill>
                  <a:srgbClr val="4A5A69"/>
                </a:solidFill>
                <a:cs typeface="+mn-ea"/>
                <a:sym typeface="+mn-lt"/>
              </a:endParaRPr>
            </a:p>
          </p:txBody>
        </p:sp>
        <p:sp>
          <p:nvSpPr>
            <p:cNvPr id="20" name="TextBox 46"/>
            <p:cNvSpPr txBox="1"/>
            <p:nvPr>
              <p:custDataLst>
                <p:tags r:id="rId6"/>
              </p:custDataLst>
            </p:nvPr>
          </p:nvSpPr>
          <p:spPr>
            <a:xfrm>
              <a:off x="775281" y="4980912"/>
              <a:ext cx="3025775" cy="1129665"/>
            </a:xfrm>
            <a:prstGeom prst="rect">
              <a:avLst/>
            </a:prstGeom>
            <a:noFill/>
          </p:spPr>
          <p:txBody>
            <a:bodyPr wrap="square" rtlCol="0">
              <a:spAutoFit/>
            </a:bodyPr>
            <a:lstStyle/>
            <a:p>
              <a:pPr algn="ctr">
                <a:lnSpc>
                  <a:spcPct val="125000"/>
                </a:lnSpc>
                <a:spcBef>
                  <a:spcPts val="0"/>
                </a:spcBef>
                <a:spcAft>
                  <a:spcPts val="0"/>
                </a:spcAft>
              </a:pP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使用多个不同类型的嵌入式开发板，通过网络交换机组建成一个异构的</a:t>
              </a:r>
              <a:r>
                <a:rPr lang="zh-CN" altLang="en-US"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SBC</a:t>
              </a: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集群。</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grpSp>
      <p:grpSp>
        <p:nvGrpSpPr>
          <p:cNvPr id="23" name="Group 11"/>
          <p:cNvGrpSpPr/>
          <p:nvPr>
            <p:custDataLst>
              <p:tags r:id="rId7"/>
            </p:custDataLst>
          </p:nvPr>
        </p:nvGrpSpPr>
        <p:grpSpPr>
          <a:xfrm>
            <a:off x="6040244" y="3347999"/>
            <a:ext cx="3026410" cy="1136015"/>
            <a:chOff x="819908" y="1534877"/>
            <a:chExt cx="3026410" cy="1136015"/>
          </a:xfrm>
        </p:grpSpPr>
        <p:sp>
          <p:nvSpPr>
            <p:cNvPr id="24" name="TextBox 50"/>
            <p:cNvSpPr txBox="1"/>
            <p:nvPr>
              <p:custDataLst>
                <p:tags r:id="rId8"/>
              </p:custDataLst>
            </p:nvPr>
          </p:nvSpPr>
          <p:spPr>
            <a:xfrm>
              <a:off x="1380613" y="1534877"/>
              <a:ext cx="1883803" cy="398780"/>
            </a:xfrm>
            <a:prstGeom prst="rect">
              <a:avLst/>
            </a:prstGeom>
            <a:noFill/>
          </p:spPr>
          <p:txBody>
            <a:bodyPr wrap="square" rtlCol="0" anchor="ctr">
              <a:spAutoFit/>
            </a:bodyPr>
            <a:lstStyle/>
            <a:p>
              <a:pPr algn="ctr"/>
              <a:r>
                <a:rPr lang="zh-CN" altLang="en-US" sz="2000" b="1" dirty="0">
                  <a:solidFill>
                    <a:srgbClr val="4A5A69"/>
                  </a:solidFill>
                  <a:cs typeface="+mn-ea"/>
                  <a:sym typeface="+mn-lt"/>
                </a:rPr>
                <a:t>图像识别测试</a:t>
              </a:r>
              <a:endParaRPr lang="zh-CN" altLang="en-US" sz="2000" b="1" dirty="0">
                <a:solidFill>
                  <a:srgbClr val="4A5A69"/>
                </a:solidFill>
                <a:cs typeface="+mn-ea"/>
                <a:sym typeface="+mn-lt"/>
              </a:endParaRPr>
            </a:p>
          </p:txBody>
        </p:sp>
        <p:sp>
          <p:nvSpPr>
            <p:cNvPr id="25" name="TextBox 51"/>
            <p:cNvSpPr txBox="1"/>
            <p:nvPr>
              <p:custDataLst>
                <p:tags r:id="rId9"/>
              </p:custDataLst>
            </p:nvPr>
          </p:nvSpPr>
          <p:spPr>
            <a:xfrm>
              <a:off x="819908" y="1887302"/>
              <a:ext cx="3026410" cy="783590"/>
            </a:xfrm>
            <a:prstGeom prst="rect">
              <a:avLst/>
            </a:prstGeom>
            <a:noFill/>
          </p:spPr>
          <p:txBody>
            <a:bodyPr wrap="square" rtlCol="0">
              <a:spAutoFit/>
            </a:bodyPr>
            <a:lstStyle/>
            <a:p>
              <a:pPr algn="ctr">
                <a:lnSpc>
                  <a:spcPct val="125000"/>
                </a:lnSpc>
                <a:spcBef>
                  <a:spcPts val="0"/>
                </a:spcBef>
                <a:spcAft>
                  <a:spcPts val="0"/>
                </a:spcAft>
              </a:pP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用</a:t>
              </a:r>
              <a:r>
                <a:rPr lang="zh-CN" altLang="en-US" dirty="0">
                  <a:solidFill>
                    <a:schemeClr val="tx1">
                      <a:lumMod val="75000"/>
                      <a:lumOff val="25000"/>
                    </a:schemeClr>
                  </a:solidFill>
                  <a:latin typeface="Arial" panose="020B0604020202020204" pitchFamily="34" charset="0"/>
                  <a:cs typeface="Arial" panose="020B0604020202020204" pitchFamily="34" charset="0"/>
                  <a:sym typeface="+mn-lt"/>
                </a:rPr>
                <a:t>一个</a:t>
              </a: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图像识别应用进行系统Serverless框架的测试</a:t>
              </a:r>
              <a:r>
                <a:rPr lang="zh-CN" altLang="en-US" dirty="0">
                  <a:solidFill>
                    <a:schemeClr val="tx1">
                      <a:lumMod val="75000"/>
                      <a:lumOff val="25000"/>
                    </a:schemeClr>
                  </a:solidFill>
                  <a:latin typeface="Arial" panose="020B0604020202020204" pitchFamily="34" charset="0"/>
                  <a:cs typeface="Arial" panose="020B0604020202020204" pitchFamily="34" charset="0"/>
                  <a:sym typeface="+mn-lt"/>
                </a:rPr>
                <a:t>。</a:t>
              </a:r>
              <a:endParaRPr lang="zh-CN" altLang="en-US" dirty="0">
                <a:solidFill>
                  <a:schemeClr val="tx1">
                    <a:lumMod val="75000"/>
                    <a:lumOff val="25000"/>
                  </a:schemeClr>
                </a:solidFill>
                <a:latin typeface="Arial" panose="020B0604020202020204" pitchFamily="34" charset="0"/>
                <a:cs typeface="Arial" panose="020B0604020202020204" pitchFamily="34" charset="0"/>
                <a:sym typeface="+mn-lt"/>
              </a:endParaRPr>
            </a:p>
          </p:txBody>
        </p:sp>
      </p:grpSp>
      <p:grpSp>
        <p:nvGrpSpPr>
          <p:cNvPr id="33" name="Group 8"/>
          <p:cNvGrpSpPr/>
          <p:nvPr>
            <p:custDataLst>
              <p:tags r:id="rId10"/>
            </p:custDataLst>
          </p:nvPr>
        </p:nvGrpSpPr>
        <p:grpSpPr>
          <a:xfrm>
            <a:off x="8938980" y="3354186"/>
            <a:ext cx="3023870" cy="1823085"/>
            <a:chOff x="4855224" y="1483589"/>
            <a:chExt cx="3023870" cy="1823085"/>
          </a:xfrm>
        </p:grpSpPr>
        <p:sp>
          <p:nvSpPr>
            <p:cNvPr id="34" name="TextBox 60"/>
            <p:cNvSpPr txBox="1"/>
            <p:nvPr>
              <p:custDataLst>
                <p:tags r:id="rId11"/>
              </p:custDataLst>
            </p:nvPr>
          </p:nvSpPr>
          <p:spPr>
            <a:xfrm>
              <a:off x="5422914" y="1483589"/>
              <a:ext cx="1887855" cy="399415"/>
            </a:xfrm>
            <a:prstGeom prst="rect">
              <a:avLst/>
            </a:prstGeom>
            <a:noFill/>
          </p:spPr>
          <p:txBody>
            <a:bodyPr wrap="square" rtlCol="0" anchor="ctr">
              <a:noAutofit/>
            </a:bodyPr>
            <a:lstStyle/>
            <a:p>
              <a:pPr algn="ctr"/>
              <a:r>
                <a:rPr lang="zh-CN" altLang="en-US" sz="2000" b="1" dirty="0">
                  <a:solidFill>
                    <a:srgbClr val="4A5A69"/>
                  </a:solidFill>
                  <a:cs typeface="+mn-ea"/>
                  <a:sym typeface="+mn-lt"/>
                </a:rPr>
                <a:t>系统优化</a:t>
              </a:r>
              <a:endParaRPr lang="zh-CN" altLang="en-US" sz="2000" b="1" dirty="0">
                <a:solidFill>
                  <a:srgbClr val="4A5A69"/>
                </a:solidFill>
                <a:cs typeface="+mn-ea"/>
                <a:sym typeface="+mn-lt"/>
              </a:endParaRPr>
            </a:p>
          </p:txBody>
        </p:sp>
        <p:sp>
          <p:nvSpPr>
            <p:cNvPr id="35" name="TextBox 61"/>
            <p:cNvSpPr txBox="1"/>
            <p:nvPr>
              <p:custDataLst>
                <p:tags r:id="rId12"/>
              </p:custDataLst>
            </p:nvPr>
          </p:nvSpPr>
          <p:spPr>
            <a:xfrm>
              <a:off x="4855224" y="1829664"/>
              <a:ext cx="3023870" cy="1477010"/>
            </a:xfrm>
            <a:prstGeom prst="rect">
              <a:avLst/>
            </a:prstGeom>
            <a:noFill/>
          </p:spPr>
          <p:txBody>
            <a:bodyPr wrap="square" rtlCol="0">
              <a:noAutofit/>
            </a:bodyPr>
            <a:lstStyle/>
            <a:p>
              <a:pPr algn="ctr">
                <a:lnSpc>
                  <a:spcPct val="125000"/>
                </a:lnSpc>
                <a:spcBef>
                  <a:spcPts val="0"/>
                </a:spcBef>
                <a:spcAft>
                  <a:spcPts val="0"/>
                </a:spcAft>
              </a:pPr>
              <a:r>
                <a:rPr lang="en-US" altLang="ko-KR" dirty="0">
                  <a:solidFill>
                    <a:schemeClr val="tx1">
                      <a:lumMod val="75000"/>
                      <a:lumOff val="25000"/>
                    </a:schemeClr>
                  </a:solidFill>
                  <a:cs typeface="+mn-ea"/>
                  <a:sym typeface="+mn-lt"/>
                </a:rPr>
                <a:t>优化</a:t>
              </a: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Serverless</a:t>
              </a:r>
              <a:r>
                <a:rPr lang="en-US" altLang="ko-KR" dirty="0">
                  <a:solidFill>
                    <a:schemeClr val="tx1">
                      <a:lumMod val="75000"/>
                      <a:lumOff val="25000"/>
                    </a:schemeClr>
                  </a:solidFill>
                  <a:cs typeface="+mn-ea"/>
                  <a:sym typeface="+mn-lt"/>
                </a:rPr>
                <a:t>框架各类指标，如容器启动时间、系统吞吐量、应用响应延迟等</a:t>
              </a:r>
              <a:r>
                <a:rPr lang="zh-CN" altLang="en-US" dirty="0">
                  <a:solidFill>
                    <a:schemeClr val="tx1">
                      <a:lumMod val="75000"/>
                      <a:lumOff val="25000"/>
                    </a:schemeClr>
                  </a:solidFill>
                  <a:cs typeface="+mn-ea"/>
                  <a:sym typeface="+mn-lt"/>
                </a:rPr>
                <a:t>。</a:t>
              </a:r>
              <a:r>
                <a:rPr lang="en-US" altLang="ko-KR" dirty="0">
                  <a:solidFill>
                    <a:schemeClr val="tx1">
                      <a:lumMod val="75000"/>
                      <a:lumOff val="25000"/>
                    </a:schemeClr>
                  </a:solidFill>
                  <a:cs typeface="+mn-ea"/>
                  <a:sym typeface="+mn-lt"/>
                </a:rPr>
                <a:t> </a:t>
              </a:r>
              <a:endParaRPr lang="en-US" altLang="ko-KR" dirty="0">
                <a:solidFill>
                  <a:schemeClr val="tx1">
                    <a:lumMod val="75000"/>
                    <a:lumOff val="25000"/>
                  </a:schemeClr>
                </a:solidFill>
                <a:cs typeface="+mn-ea"/>
                <a:sym typeface="+mn-lt"/>
              </a:endParaRPr>
            </a:p>
          </p:txBody>
        </p:sp>
      </p:gr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46" name="文本框 45"/>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7/26</a:t>
            </a:r>
            <a:endParaRPr lang="en-US" altLang="zh-CN" sz="1400">
              <a:solidFill>
                <a:srgbClr val="4A5A69"/>
              </a:solidFill>
            </a:endParaRPr>
          </a:p>
        </p:txBody>
      </p:sp>
      <p:sp>
        <p:nvSpPr>
          <p:cNvPr id="2" name="Oval 59"/>
          <p:cNvSpPr/>
          <p:nvPr>
            <p:custDataLst>
              <p:tags r:id="rId13"/>
            </p:custDataLst>
          </p:nvPr>
        </p:nvSpPr>
        <p:spPr>
          <a:xfrm>
            <a:off x="1306195" y="2319655"/>
            <a:ext cx="902970" cy="904875"/>
          </a:xfrm>
          <a:prstGeom prst="ellipse">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ko-KR" sz="2800" dirty="0">
                <a:cs typeface="+mn-ea"/>
                <a:sym typeface="+mn-lt"/>
              </a:rPr>
              <a:t>1</a:t>
            </a:r>
            <a:endParaRPr lang="en-US" altLang="ko-KR" sz="2800" dirty="0">
              <a:cs typeface="+mn-ea"/>
              <a:sym typeface="+mn-lt"/>
            </a:endParaRPr>
          </a:p>
        </p:txBody>
      </p:sp>
      <p:sp>
        <p:nvSpPr>
          <p:cNvPr id="3" name="Oval 59"/>
          <p:cNvSpPr/>
          <p:nvPr>
            <p:custDataLst>
              <p:tags r:id="rId14"/>
            </p:custDataLst>
          </p:nvPr>
        </p:nvSpPr>
        <p:spPr>
          <a:xfrm>
            <a:off x="4203700" y="2319655"/>
            <a:ext cx="902970" cy="904875"/>
          </a:xfrm>
          <a:prstGeom prst="ellipse">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ko-KR" sz="2800" dirty="0">
                <a:cs typeface="+mn-ea"/>
                <a:sym typeface="+mn-lt"/>
              </a:rPr>
              <a:t>2</a:t>
            </a:r>
            <a:endParaRPr lang="en-US" altLang="ko-KR" sz="2800" dirty="0">
              <a:cs typeface="+mn-ea"/>
              <a:sym typeface="+mn-lt"/>
            </a:endParaRPr>
          </a:p>
        </p:txBody>
      </p:sp>
      <p:sp>
        <p:nvSpPr>
          <p:cNvPr id="43" name="Oval 59"/>
          <p:cNvSpPr/>
          <p:nvPr>
            <p:custDataLst>
              <p:tags r:id="rId15"/>
            </p:custDataLst>
          </p:nvPr>
        </p:nvSpPr>
        <p:spPr>
          <a:xfrm>
            <a:off x="7101205" y="2319655"/>
            <a:ext cx="902970" cy="904875"/>
          </a:xfrm>
          <a:prstGeom prst="ellipse">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ko-KR" sz="2800" dirty="0">
                <a:cs typeface="+mn-ea"/>
                <a:sym typeface="+mn-lt"/>
              </a:rPr>
              <a:t>3</a:t>
            </a:r>
            <a:endParaRPr lang="en-US" altLang="ko-KR" sz="2800" dirty="0">
              <a:cs typeface="+mn-ea"/>
              <a:sym typeface="+mn-lt"/>
            </a:endParaRPr>
          </a:p>
        </p:txBody>
      </p:sp>
      <p:sp>
        <p:nvSpPr>
          <p:cNvPr id="45" name="Oval 59"/>
          <p:cNvSpPr/>
          <p:nvPr>
            <p:custDataLst>
              <p:tags r:id="rId16"/>
            </p:custDataLst>
          </p:nvPr>
        </p:nvSpPr>
        <p:spPr>
          <a:xfrm>
            <a:off x="9998710" y="2319655"/>
            <a:ext cx="902970" cy="904875"/>
          </a:xfrm>
          <a:prstGeom prst="ellipse">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ko-KR" sz="2800" dirty="0">
                <a:cs typeface="+mn-ea"/>
                <a:sym typeface="+mn-lt"/>
              </a:rPr>
              <a:t>4</a:t>
            </a:r>
            <a:endParaRPr lang="en-US" altLang="ko-KR" sz="28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2385" y="602680"/>
            <a:ext cx="4507230" cy="521970"/>
          </a:xfrm>
          <a:prstGeom prst="rect">
            <a:avLst/>
          </a:prstGeom>
          <a:noFill/>
        </p:spPr>
        <p:txBody>
          <a:bodyPr wrap="none" rtlCol="0">
            <a:spAutoFit/>
          </a:bodyPr>
          <a:lstStyle/>
          <a:p>
            <a:pPr algn="ctr"/>
            <a:r>
              <a:rPr lang="zh-CN" altLang="en-US" sz="2800" dirty="0">
                <a:solidFill>
                  <a:srgbClr val="4A5A69"/>
                </a:solidFill>
                <a:cs typeface="+mn-ea"/>
                <a:sym typeface="+mn-lt"/>
              </a:rPr>
              <a:t>方案设计</a:t>
            </a:r>
            <a:r>
              <a:rPr lang="en-US" altLang="zh-CN" sz="2800" dirty="0">
                <a:solidFill>
                  <a:srgbClr val="4A5A69"/>
                </a:solidFill>
                <a:cs typeface="+mn-ea"/>
                <a:sym typeface="+mn-lt"/>
              </a:rPr>
              <a:t>——</a:t>
            </a:r>
            <a:r>
              <a:rPr lang="zh-CN" altLang="en-US" sz="2800" dirty="0">
                <a:solidFill>
                  <a:srgbClr val="4A5A69"/>
                </a:solidFill>
                <a:cs typeface="+mn-ea"/>
                <a:sym typeface="+mn-lt"/>
              </a:rPr>
              <a:t>异构集群组建</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pic>
        <p:nvPicPr>
          <p:cNvPr id="2" name="图片 1" descr="DAYU200外观"/>
          <p:cNvPicPr>
            <a:picLocks noChangeAspect="1"/>
          </p:cNvPicPr>
          <p:nvPr/>
        </p:nvPicPr>
        <p:blipFill>
          <a:blip r:embed="rId1"/>
          <a:stretch>
            <a:fillRect/>
          </a:stretch>
        </p:blipFill>
        <p:spPr>
          <a:xfrm>
            <a:off x="1046480" y="2687320"/>
            <a:ext cx="4785995" cy="2735580"/>
          </a:xfrm>
          <a:prstGeom prst="rect">
            <a:avLst/>
          </a:prstGeom>
        </p:spPr>
      </p:pic>
      <p:sp>
        <p:nvSpPr>
          <p:cNvPr id="3" name="文本框 2"/>
          <p:cNvSpPr txBox="1"/>
          <p:nvPr/>
        </p:nvSpPr>
        <p:spPr>
          <a:xfrm>
            <a:off x="1929130" y="5473700"/>
            <a:ext cx="3364230" cy="368300"/>
          </a:xfrm>
          <a:prstGeom prst="rect">
            <a:avLst/>
          </a:prstGeom>
          <a:noFill/>
        </p:spPr>
        <p:txBody>
          <a:bodyPr wrap="square" rtlCol="0">
            <a:spAutoFit/>
          </a:bodyPr>
          <a:p>
            <a:pPr algn="ct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HH-SCDAYU200</a:t>
            </a:r>
            <a:endParaRPr lang="en-US" altLang="ko-KR" dirty="0">
              <a:solidFill>
                <a:schemeClr val="tx1">
                  <a:lumMod val="75000"/>
                  <a:lumOff val="25000"/>
                </a:schemeClr>
              </a:solidFill>
              <a:latin typeface="Arial" panose="020B0604020202020204" pitchFamily="34" charset="0"/>
              <a:cs typeface="Arial" panose="020B0604020202020204" pitchFamily="34" charset="0"/>
              <a:sym typeface="+mn-lt"/>
            </a:endParaRPr>
          </a:p>
        </p:txBody>
      </p:sp>
      <p:pic>
        <p:nvPicPr>
          <p:cNvPr id="43" name="图片 42" descr="NPU推理开发板外观"/>
          <p:cNvPicPr>
            <a:picLocks noChangeAspect="1"/>
          </p:cNvPicPr>
          <p:nvPr/>
        </p:nvPicPr>
        <p:blipFill>
          <a:blip r:embed="rId2"/>
          <a:stretch>
            <a:fillRect/>
          </a:stretch>
        </p:blipFill>
        <p:spPr>
          <a:xfrm>
            <a:off x="6417310" y="2745105"/>
            <a:ext cx="4766945" cy="2633345"/>
          </a:xfrm>
          <a:prstGeom prst="rect">
            <a:avLst/>
          </a:prstGeom>
        </p:spPr>
      </p:pic>
      <p:sp>
        <p:nvSpPr>
          <p:cNvPr id="45" name="文本框 44"/>
          <p:cNvSpPr txBox="1"/>
          <p:nvPr/>
        </p:nvSpPr>
        <p:spPr>
          <a:xfrm>
            <a:off x="6559550" y="5473700"/>
            <a:ext cx="4482465" cy="368300"/>
          </a:xfrm>
          <a:prstGeom prst="rect">
            <a:avLst/>
          </a:prstGeom>
          <a:noFill/>
        </p:spPr>
        <p:txBody>
          <a:bodyPr wrap="square" rtlCol="0">
            <a:spAutoFit/>
          </a:bodyPr>
          <a:p>
            <a:pPr algn="ct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QA200A2 Atlas200I DK A2</a:t>
            </a:r>
            <a:endParaRPr lang="en-US" altLang="ko-KR"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46" name="文本框 45"/>
          <p:cNvSpPr txBox="1"/>
          <p:nvPr/>
        </p:nvSpPr>
        <p:spPr>
          <a:xfrm>
            <a:off x="684530" y="1403985"/>
            <a:ext cx="10822305" cy="1322070"/>
          </a:xfrm>
          <a:prstGeom prst="rect">
            <a:avLst/>
          </a:prstGeom>
          <a:noFill/>
        </p:spPr>
        <p:txBody>
          <a:bodyPr wrap="square" rtlCol="0" anchor="t">
            <a:spAutoFit/>
          </a:bodyPr>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en-US" altLang="ko-KR" sz="1600" dirty="0">
                <a:solidFill>
                  <a:schemeClr val="tx1">
                    <a:lumMod val="75000"/>
                    <a:lumOff val="25000"/>
                  </a:schemeClr>
                </a:solidFill>
                <a:cs typeface="+mn-ea"/>
                <a:sym typeface="+mn-lt"/>
              </a:rPr>
              <a:t>异构集群的搭建</a:t>
            </a:r>
            <a:r>
              <a:rPr lang="zh-CN" altLang="en-US" sz="1600" dirty="0">
                <a:solidFill>
                  <a:schemeClr val="tx1">
                    <a:lumMod val="75000"/>
                    <a:lumOff val="25000"/>
                  </a:schemeClr>
                </a:solidFill>
                <a:cs typeface="+mn-ea"/>
                <a:sym typeface="+mn-lt"/>
              </a:rPr>
              <a:t>需要多个</a:t>
            </a:r>
            <a:r>
              <a:rPr lang="en-US" altLang="ko-KR" sz="1600" dirty="0">
                <a:solidFill>
                  <a:schemeClr val="tx1">
                    <a:lumMod val="75000"/>
                    <a:lumOff val="25000"/>
                  </a:schemeClr>
                </a:solidFill>
                <a:cs typeface="+mn-ea"/>
                <a:sym typeface="+mn-lt"/>
              </a:rPr>
              <a:t>开发板</a:t>
            </a:r>
            <a:r>
              <a:rPr lang="zh-CN" altLang="en-US" sz="1600" dirty="0">
                <a:solidFill>
                  <a:schemeClr val="tx1">
                    <a:lumMod val="75000"/>
                    <a:lumOff val="25000"/>
                  </a:schemeClr>
                </a:solidFill>
                <a:cs typeface="+mn-ea"/>
                <a:sym typeface="+mn-lt"/>
              </a:rPr>
              <a:t>共同参与实现。</a:t>
            </a:r>
            <a:r>
              <a:rPr lang="en-US" altLang="ko-KR" sz="1600" dirty="0">
                <a:solidFill>
                  <a:schemeClr val="tx1">
                    <a:lumMod val="75000"/>
                    <a:lumOff val="25000"/>
                  </a:schemeClr>
                </a:solidFill>
                <a:cs typeface="+mn-ea"/>
                <a:sym typeface="+mn-lt"/>
              </a:rPr>
              <a:t>为满足各种计算服务的要求，选择的开发板需要包含</a:t>
            </a:r>
            <a:r>
              <a:rPr lang="zh-CN" altLang="en-US" sz="1600" dirty="0">
                <a:solidFill>
                  <a:schemeClr val="tx1">
                    <a:lumMod val="75000"/>
                    <a:lumOff val="25000"/>
                  </a:schemeClr>
                </a:solidFill>
                <a:cs typeface="+mn-ea"/>
                <a:sym typeface="+mn-lt"/>
              </a:rPr>
              <a:t>各类</a:t>
            </a:r>
            <a:r>
              <a:rPr lang="zh-CN" altLang="en-US" sz="1600" dirty="0">
                <a:solidFill>
                  <a:schemeClr val="tx1">
                    <a:lumMod val="75000"/>
                    <a:lumOff val="25000"/>
                  </a:schemeClr>
                </a:solidFill>
                <a:cs typeface="+mn-ea"/>
                <a:sym typeface="+mn-lt"/>
              </a:rPr>
              <a:t>硬件或计算资源</a:t>
            </a:r>
            <a:r>
              <a:rPr lang="en-US" altLang="ko-KR" sz="1600" dirty="0">
                <a:solidFill>
                  <a:schemeClr val="tx1">
                    <a:lumMod val="75000"/>
                    <a:lumOff val="25000"/>
                  </a:schemeClr>
                </a:solidFill>
                <a:cs typeface="+mn-ea"/>
                <a:sym typeface="+mn-lt"/>
              </a:rPr>
              <a:t>。</a:t>
            </a:r>
            <a:endParaRPr lang="en-US" altLang="ko-KR" sz="1600" dirty="0">
              <a:solidFill>
                <a:schemeClr val="tx1">
                  <a:lumMod val="75000"/>
                  <a:lumOff val="25000"/>
                </a:schemeClr>
              </a:solidFill>
              <a:cs typeface="+mn-ea"/>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cs typeface="+mn-ea"/>
                <a:sym typeface="+mn-lt"/>
              </a:rPr>
              <a:t>本方案中采用</a:t>
            </a:r>
            <a:r>
              <a:rPr lang="en-US" altLang="zh-CN" sz="1600" dirty="0">
                <a:solidFill>
                  <a:schemeClr val="tx1">
                    <a:lumMod val="75000"/>
                    <a:lumOff val="25000"/>
                  </a:schemeClr>
                </a:solidFill>
                <a:cs typeface="+mn-ea"/>
                <a:sym typeface="+mn-lt"/>
              </a:rPr>
              <a:t> </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HH-SCDAYU200</a:t>
            </a:r>
            <a:r>
              <a:rPr lang="zh-CN" altLang="en-US" sz="1600" dirty="0">
                <a:solidFill>
                  <a:schemeClr val="tx1">
                    <a:lumMod val="75000"/>
                    <a:lumOff val="25000"/>
                  </a:schemeClr>
                </a:solidFill>
                <a:cs typeface="+mn-ea"/>
                <a:sym typeface="+mn-lt"/>
              </a:rPr>
              <a:t>、</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QA200A2 Atlas200I DK A2</a:t>
            </a:r>
            <a:r>
              <a:rPr lang="zh-CN" altLang="en-US" sz="1600" dirty="0">
                <a:solidFill>
                  <a:schemeClr val="tx1">
                    <a:lumMod val="75000"/>
                    <a:lumOff val="25000"/>
                  </a:schemeClr>
                </a:solidFill>
                <a:cs typeface="+mn-ea"/>
                <a:sym typeface="+mn-lt"/>
              </a:rPr>
              <a:t>、</a:t>
            </a:r>
            <a:r>
              <a:rPr lang="en-US" altLang="ko-KR" sz="1600" dirty="0">
                <a:solidFill>
                  <a:schemeClr val="tx1">
                    <a:lumMod val="75000"/>
                    <a:lumOff val="25000"/>
                  </a:schemeClr>
                </a:solidFill>
                <a:cs typeface="+mn-ea"/>
                <a:sym typeface="+mn-lt"/>
              </a:rPr>
              <a:t>讯为</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iTOP-3588</a:t>
            </a:r>
            <a:r>
              <a:rPr lang="en-US" altLang="ko-KR" sz="1600" dirty="0">
                <a:solidFill>
                  <a:schemeClr val="tx1">
                    <a:lumMod val="75000"/>
                    <a:lumOff val="25000"/>
                  </a:schemeClr>
                </a:solidFill>
                <a:cs typeface="+mn-ea"/>
                <a:sym typeface="+mn-lt"/>
              </a:rPr>
              <a:t> 和 </a:t>
            </a:r>
            <a:r>
              <a:rPr lang="en-US" altLang="ko-KR" sz="1600" dirty="0">
                <a:solidFill>
                  <a:schemeClr val="tx1">
                    <a:lumMod val="75000"/>
                    <a:lumOff val="25000"/>
                  </a:schemeClr>
                </a:solidFill>
                <a:latin typeface="Arial" panose="020B0604020202020204" pitchFamily="34" charset="0"/>
                <a:cs typeface="Arial" panose="020B0604020202020204" pitchFamily="34" charset="0"/>
                <a:sym typeface="+mn-lt"/>
              </a:rPr>
              <a:t>Atlas 200I DK A2</a:t>
            </a:r>
            <a:r>
              <a:rPr lang="en-US" altLang="ko-KR"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这四个开发</a:t>
            </a:r>
            <a:r>
              <a:rPr lang="zh-CN" altLang="en-US" sz="1600" dirty="0">
                <a:solidFill>
                  <a:schemeClr val="tx1">
                    <a:lumMod val="75000"/>
                    <a:lumOff val="25000"/>
                  </a:schemeClr>
                </a:solidFill>
                <a:cs typeface="+mn-ea"/>
                <a:sym typeface="+mn-lt"/>
              </a:rPr>
              <a:t>板来</a:t>
            </a:r>
            <a:r>
              <a:rPr lang="en-US" altLang="ko-KR" sz="1600" dirty="0">
                <a:solidFill>
                  <a:schemeClr val="tx1">
                    <a:lumMod val="75000"/>
                    <a:lumOff val="25000"/>
                  </a:schemeClr>
                </a:solidFill>
                <a:cs typeface="+mn-ea"/>
                <a:sym typeface="+mn-lt"/>
              </a:rPr>
              <a:t>组建异构集群，</a:t>
            </a:r>
            <a:r>
              <a:rPr lang="zh-CN" altLang="en-US" sz="1600" dirty="0">
                <a:solidFill>
                  <a:schemeClr val="tx1">
                    <a:lumMod val="75000"/>
                    <a:lumOff val="25000"/>
                  </a:schemeClr>
                </a:solidFill>
                <a:cs typeface="+mn-ea"/>
                <a:sym typeface="+mn-lt"/>
              </a:rPr>
              <a:t>此外利用</a:t>
            </a:r>
            <a:r>
              <a:rPr lang="en-US" altLang="ko-KR" sz="1600" dirty="0">
                <a:solidFill>
                  <a:schemeClr val="tx1">
                    <a:lumMod val="75000"/>
                    <a:lumOff val="25000"/>
                  </a:schemeClr>
                </a:solidFill>
                <a:cs typeface="+mn-ea"/>
                <a:sym typeface="+mn-lt"/>
              </a:rPr>
              <a:t>网络交换机实现</a:t>
            </a:r>
            <a:r>
              <a:rPr lang="zh-CN" altLang="en-US" sz="1600" dirty="0">
                <a:solidFill>
                  <a:schemeClr val="tx1">
                    <a:lumMod val="75000"/>
                    <a:lumOff val="25000"/>
                  </a:schemeClr>
                </a:solidFill>
                <a:cs typeface="+mn-ea"/>
                <a:sym typeface="+mn-lt"/>
              </a:rPr>
              <a:t>开发</a:t>
            </a:r>
            <a:r>
              <a:rPr lang="zh-CN" altLang="en-US" sz="1600" dirty="0">
                <a:solidFill>
                  <a:schemeClr val="tx1">
                    <a:lumMod val="75000"/>
                    <a:lumOff val="25000"/>
                  </a:schemeClr>
                </a:solidFill>
                <a:cs typeface="+mn-ea"/>
                <a:sym typeface="+mn-lt"/>
              </a:rPr>
              <a:t>板间的数据传输与</a:t>
            </a:r>
            <a:r>
              <a:rPr lang="en-US" altLang="ko-KR" sz="1600" dirty="0">
                <a:solidFill>
                  <a:schemeClr val="tx1">
                    <a:lumMod val="75000"/>
                    <a:lumOff val="25000"/>
                  </a:schemeClr>
                </a:solidFill>
                <a:cs typeface="+mn-ea"/>
                <a:sym typeface="+mn-lt"/>
              </a:rPr>
              <a:t>通信</a:t>
            </a:r>
            <a:r>
              <a:rPr lang="zh-CN" altLang="en-US" sz="1600"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pic>
        <p:nvPicPr>
          <p:cNvPr id="55" name="图片 54" descr="atlas外观"/>
          <p:cNvPicPr>
            <a:picLocks noChangeAspect="1"/>
          </p:cNvPicPr>
          <p:nvPr/>
        </p:nvPicPr>
        <p:blipFill>
          <a:blip r:embed="rId3"/>
          <a:stretch>
            <a:fillRect/>
          </a:stretch>
        </p:blipFill>
        <p:spPr>
          <a:xfrm>
            <a:off x="6282690" y="2933065"/>
            <a:ext cx="5035550" cy="2243455"/>
          </a:xfrm>
          <a:prstGeom prst="rect">
            <a:avLst/>
          </a:prstGeom>
        </p:spPr>
      </p:pic>
      <p:sp>
        <p:nvSpPr>
          <p:cNvPr id="56" name="文本框 55"/>
          <p:cNvSpPr txBox="1"/>
          <p:nvPr/>
        </p:nvSpPr>
        <p:spPr>
          <a:xfrm>
            <a:off x="6769100" y="5473700"/>
            <a:ext cx="4064000" cy="368300"/>
          </a:xfrm>
          <a:prstGeom prst="rect">
            <a:avLst/>
          </a:prstGeom>
          <a:noFill/>
        </p:spPr>
        <p:txBody>
          <a:bodyPr wrap="square" rtlCol="0">
            <a:spAutoFit/>
          </a:bodyPr>
          <a:p>
            <a:pPr algn="ctr"/>
            <a:r>
              <a:rPr lang="en-US" altLang="ko-KR" dirty="0">
                <a:solidFill>
                  <a:schemeClr val="tx1">
                    <a:lumMod val="75000"/>
                    <a:lumOff val="25000"/>
                  </a:schemeClr>
                </a:solidFill>
                <a:latin typeface="Arial" panose="020B0604020202020204" pitchFamily="34" charset="0"/>
                <a:cs typeface="Arial" panose="020B0604020202020204" pitchFamily="34" charset="0"/>
                <a:sym typeface="+mn-lt"/>
              </a:rPr>
              <a:t>Atlas 200I DK A2</a:t>
            </a:r>
            <a:endParaRPr lang="zh-CN" altLang="en-US">
              <a:solidFill>
                <a:schemeClr val="tx1">
                  <a:lumMod val="75000"/>
                  <a:lumOff val="25000"/>
                </a:schemeClr>
              </a:solidFill>
            </a:endParaRPr>
          </a:p>
        </p:txBody>
      </p:sp>
      <p:pic>
        <p:nvPicPr>
          <p:cNvPr id="57" name="图片 56" descr="视频解码开发板外观"/>
          <p:cNvPicPr>
            <a:picLocks noChangeAspect="1"/>
          </p:cNvPicPr>
          <p:nvPr/>
        </p:nvPicPr>
        <p:blipFill>
          <a:blip r:embed="rId4"/>
          <a:stretch>
            <a:fillRect/>
          </a:stretch>
        </p:blipFill>
        <p:spPr>
          <a:xfrm>
            <a:off x="1282700" y="2733040"/>
            <a:ext cx="4474210" cy="2656840"/>
          </a:xfrm>
          <a:prstGeom prst="rect">
            <a:avLst/>
          </a:prstGeom>
        </p:spPr>
      </p:pic>
      <p:sp>
        <p:nvSpPr>
          <p:cNvPr id="58" name="文本框 57"/>
          <p:cNvSpPr txBox="1"/>
          <p:nvPr/>
        </p:nvSpPr>
        <p:spPr>
          <a:xfrm>
            <a:off x="1981835" y="5473700"/>
            <a:ext cx="3076575" cy="368300"/>
          </a:xfrm>
          <a:prstGeom prst="rect">
            <a:avLst/>
          </a:prstGeom>
          <a:noFill/>
        </p:spPr>
        <p:txBody>
          <a:bodyPr wrap="square" rtlCol="0">
            <a:spAutoFit/>
          </a:bodyPr>
          <a:p>
            <a:pPr algn="ctr"/>
            <a:r>
              <a:rPr lang="en-US" altLang="ko-KR"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讯为</a:t>
            </a:r>
            <a:r>
              <a:rPr lang="en-US" altLang="ko-KR"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sym typeface="+mn-lt"/>
              </a:rPr>
              <a:t>iTOP-3588</a:t>
            </a:r>
            <a:endParaRPr lang="zh-CN" altLang="en-US">
              <a:latin typeface="Arial" panose="020B0604020202020204" pitchFamily="34" charset="0"/>
              <a:ea typeface="微软雅黑" panose="020B0503020204020204" charset="-122"/>
              <a:cs typeface="Arial" panose="020B0604020202020204" pitchFamily="34" charset="0"/>
            </a:endParaRPr>
          </a:p>
        </p:txBody>
      </p:sp>
      <p:pic>
        <p:nvPicPr>
          <p:cNvPr id="62" name="图片 61" descr="集群搭建"/>
          <p:cNvPicPr>
            <a:picLocks noChangeAspect="1"/>
          </p:cNvPicPr>
          <p:nvPr/>
        </p:nvPicPr>
        <p:blipFill>
          <a:blip r:embed="rId5"/>
          <a:stretch>
            <a:fillRect/>
          </a:stretch>
        </p:blipFill>
        <p:spPr>
          <a:xfrm>
            <a:off x="1109345" y="2733040"/>
            <a:ext cx="4821555" cy="3587115"/>
          </a:xfrm>
          <a:prstGeom prst="rect">
            <a:avLst/>
          </a:prstGeom>
        </p:spPr>
      </p:pic>
      <p:pic>
        <p:nvPicPr>
          <p:cNvPr id="63" name="图片 62" descr="C:/Users/Vic'to'r/Desktop/微信图片_20240815013802.png微信图片_20240815013802"/>
          <p:cNvPicPr>
            <a:picLocks noChangeAspect="1"/>
          </p:cNvPicPr>
          <p:nvPr/>
        </p:nvPicPr>
        <p:blipFill>
          <a:blip r:embed="rId6"/>
          <a:srcRect l="5976" r="5976"/>
          <a:stretch>
            <a:fillRect/>
          </a:stretch>
        </p:blipFill>
        <p:spPr>
          <a:xfrm>
            <a:off x="6282690" y="2733040"/>
            <a:ext cx="3963670" cy="3883660"/>
          </a:xfrm>
          <a:prstGeom prst="rect">
            <a:avLst/>
          </a:prstGeom>
        </p:spPr>
      </p:pic>
      <p:sp>
        <p:nvSpPr>
          <p:cNvPr id="64" name="文本框 63"/>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8/26</a:t>
            </a:r>
            <a:endParaRPr lang="en-US" altLang="zh-CN" sz="1400">
              <a:solidFill>
                <a:srgbClr val="4A5A69"/>
              </a:solidFill>
            </a:endParaRPr>
          </a:p>
        </p:txBody>
      </p:sp>
      <p:sp>
        <p:nvSpPr>
          <p:cNvPr id="7" name="矩形 6"/>
          <p:cNvSpPr/>
          <p:nvPr/>
        </p:nvSpPr>
        <p:spPr>
          <a:xfrm>
            <a:off x="4473873" y="1062400"/>
            <a:ext cx="3244254" cy="260350"/>
          </a:xfrm>
          <a:prstGeom prst="rect">
            <a:avLst/>
          </a:prstGeom>
        </p:spPr>
        <p:txBody>
          <a:bodyPr wrap="square">
            <a:spAutoFit/>
          </a:bodyPr>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p:bldP spid="58" grpId="0"/>
      <p:bldP spid="56" grpId="0"/>
      <p:bldP spid="58" grpId="1"/>
      <p:bldP spid="5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8833" y="602680"/>
            <a:ext cx="5474335" cy="521970"/>
          </a:xfrm>
          <a:prstGeom prst="rect">
            <a:avLst/>
          </a:prstGeom>
          <a:noFill/>
        </p:spPr>
        <p:txBody>
          <a:bodyPr wrap="none" rtlCol="0">
            <a:spAutoFit/>
          </a:bodyPr>
          <a:lstStyle/>
          <a:p>
            <a:pPr algn="ctr"/>
            <a:r>
              <a:rPr lang="zh-CN" altLang="en-US" sz="2800" dirty="0">
                <a:solidFill>
                  <a:srgbClr val="4A5A69"/>
                </a:solidFill>
                <a:cs typeface="+mn-ea"/>
                <a:sym typeface="+mn-lt"/>
              </a:rPr>
              <a:t>方案设计</a:t>
            </a:r>
            <a:r>
              <a:rPr lang="en-US" altLang="zh-CN" sz="2800" dirty="0">
                <a:solidFill>
                  <a:srgbClr val="4A5A69"/>
                </a:solidFill>
                <a:cs typeface="+mn-ea"/>
                <a:sym typeface="+mn-lt"/>
              </a:rPr>
              <a:t>——</a:t>
            </a:r>
            <a:r>
              <a:rPr lang="zh-CN" altLang="en-US" sz="2800" dirty="0">
                <a:solidFill>
                  <a:srgbClr val="4A5A69"/>
                </a:solidFill>
                <a:latin typeface="Arial" panose="020B0604020202020204" pitchFamily="34" charset="0"/>
                <a:cs typeface="Arial" panose="020B0604020202020204" pitchFamily="34" charset="0"/>
                <a:sym typeface="+mn-lt"/>
              </a:rPr>
              <a:t>Serverless</a:t>
            </a:r>
            <a:r>
              <a:rPr lang="zh-CN" altLang="en-US" sz="2800" dirty="0">
                <a:solidFill>
                  <a:srgbClr val="4A5A69"/>
                </a:solidFill>
                <a:cs typeface="+mn-ea"/>
                <a:sym typeface="+mn-lt"/>
              </a:rPr>
              <a:t>框架搭建</a:t>
            </a:r>
            <a:endParaRPr lang="zh-CN" altLang="en-US" sz="2800" dirty="0">
              <a:solidFill>
                <a:srgbClr val="4A5A69"/>
              </a:solidFill>
              <a:cs typeface="+mn-ea"/>
              <a:sym typeface="+mn-lt"/>
            </a:endParaRPr>
          </a:p>
        </p:txBody>
      </p:sp>
      <p:sp>
        <p:nvSpPr>
          <p:cNvPr id="44" name="TextBox 43"/>
          <p:cNvSpPr txBox="1"/>
          <p:nvPr/>
        </p:nvSpPr>
        <p:spPr>
          <a:xfrm>
            <a:off x="42565" y="667343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模板 </a:t>
            </a:r>
            <a:r>
              <a:rPr kumimoji="0" lang="en-US" altLang="zh-CN" sz="100" b="0" i="0" u="none" strike="noStrike" kern="0" cap="none" spc="0" normalizeH="0" baseline="0" noProof="0" dirty="0" smtClean="0">
                <a:ln>
                  <a:noFill/>
                </a:ln>
                <a:solidFill>
                  <a:schemeClr val="bg1"/>
                </a:solidFill>
                <a:effectLst/>
                <a:uLnTx/>
                <a:uFillTx/>
              </a:rPr>
              <a:t>http://www.1ppt.com/moban/</a:t>
            </a:r>
            <a:r>
              <a:rPr kumimoji="0" lang="zh-CN" altLang="en-US" sz="100" b="0" i="0" u="none" strike="noStrike" kern="0" cap="none" spc="0" normalizeH="0" baseline="0" noProof="0" dirty="0" smtClean="0">
                <a:ln>
                  <a:noFill/>
                </a:ln>
                <a:solidFill>
                  <a:schemeClr val="bg1"/>
                </a:solidFill>
                <a:effectLst/>
                <a:uLnTx/>
                <a:uFillTx/>
              </a:rPr>
              <a:t> </a:t>
            </a:r>
            <a:endParaRPr kumimoji="0" lang="en-US" altLang="zh-CN" sz="100" b="0" i="0" u="none" strike="noStrike" kern="0" cap="none" spc="0" normalizeH="0" baseline="0" noProof="0" dirty="0" smtClean="0">
              <a:ln>
                <a:noFill/>
              </a:ln>
              <a:solidFill>
                <a:schemeClr val="bg1"/>
              </a:solidFill>
              <a:effectLst/>
              <a:uLnTx/>
              <a:uFillTx/>
            </a:endParaRPr>
          </a:p>
        </p:txBody>
      </p:sp>
      <p:sp>
        <p:nvSpPr>
          <p:cNvPr id="8" name="文本框 7"/>
          <p:cNvSpPr txBox="1"/>
          <p:nvPr/>
        </p:nvSpPr>
        <p:spPr>
          <a:xfrm>
            <a:off x="684530" y="1403985"/>
            <a:ext cx="10822305" cy="1630045"/>
          </a:xfrm>
          <a:prstGeom prst="rect">
            <a:avLst/>
          </a:prstGeom>
          <a:noFill/>
        </p:spPr>
        <p:txBody>
          <a:bodyPr wrap="square" rtlCol="0" anchor="t">
            <a:spAutoFit/>
          </a:bodyPr>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Arial" panose="020B0604020202020204" pitchFamily="34" charset="0"/>
                <a:cs typeface="Arial" panose="020B0604020202020204" pitchFamily="34" charset="0"/>
                <a:sym typeface="+mn-lt"/>
              </a:rPr>
              <a:t>Kubernetes 是一个开源的容器编排平台，用于自动化容器化应用程序的部署、扩展和管理。</a:t>
            </a:r>
            <a:endParaRPr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Arial" panose="020B0604020202020204" pitchFamily="34" charset="0"/>
                <a:cs typeface="Arial" panose="020B0604020202020204" pitchFamily="34" charset="0"/>
                <a:sym typeface="+mn-lt"/>
              </a:rPr>
              <a:t>k3s 是一个完全兼容的 Kubernetes 发行版，它针对边缘计算、物联网等场景进行了高度优化。k3s 易于安装，仅需要 Kubernetes 内存的一半，所有组件都在一个小于 100 MB 的二进制文件中</a:t>
            </a:r>
            <a:r>
              <a:rPr lang="zh-CN" sz="1600" dirty="0">
                <a:solidFill>
                  <a:schemeClr val="tx1">
                    <a:lumMod val="75000"/>
                    <a:lumOff val="25000"/>
                  </a:schemeClr>
                </a:solidFill>
                <a:latin typeface="Arial" panose="020B0604020202020204" pitchFamily="34" charset="0"/>
                <a:cs typeface="Arial" panose="020B0604020202020204" pitchFamily="34" charset="0"/>
                <a:sym typeface="+mn-lt"/>
              </a:rPr>
              <a:t>。</a:t>
            </a:r>
            <a:endParaRPr lang="zh-CN" sz="1600" dirty="0">
              <a:solidFill>
                <a:schemeClr val="tx1">
                  <a:lumMod val="75000"/>
                  <a:lumOff val="25000"/>
                </a:schemeClr>
              </a:solidFill>
              <a:latin typeface="Arial" panose="020B0604020202020204" pitchFamily="34" charset="0"/>
              <a:cs typeface="Arial" panose="020B0604020202020204" pitchFamily="34" charset="0"/>
              <a:sym typeface="+mn-lt"/>
            </a:endParaRPr>
          </a:p>
          <a:p>
            <a:pPr indent="406400" fontAlgn="auto">
              <a:lnSpc>
                <a:spcPct val="125000"/>
              </a:lnSpc>
              <a:spcBef>
                <a:spcPts val="0"/>
              </a:spcBef>
              <a:spcAft>
                <a:spcPts val="0"/>
              </a:spcAft>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Arial" panose="020B0604020202020204" pitchFamily="34" charset="0"/>
                <a:cs typeface="Arial" panose="020B0604020202020204" pitchFamily="34" charset="0"/>
                <a:sym typeface="+mn-lt"/>
              </a:rPr>
              <a:t>Fission 是一款基于 Kubernetes</a:t>
            </a:r>
            <a:r>
              <a:rPr lang="en-US" sz="1600" dirty="0">
                <a:solidFill>
                  <a:schemeClr val="tx1">
                    <a:lumMod val="75000"/>
                    <a:lumOff val="25000"/>
                  </a:schemeClr>
                </a:solidFill>
                <a:latin typeface="Arial" panose="020B0604020202020204" pitchFamily="34" charset="0"/>
                <a:cs typeface="Arial" panose="020B0604020202020204" pitchFamily="34" charset="0"/>
                <a:sym typeface="+mn-lt"/>
              </a:rPr>
              <a:t> </a:t>
            </a:r>
            <a:r>
              <a:rPr sz="1600" dirty="0">
                <a:solidFill>
                  <a:schemeClr val="tx1">
                    <a:lumMod val="75000"/>
                    <a:lumOff val="25000"/>
                  </a:schemeClr>
                </a:solidFill>
                <a:latin typeface="Arial" panose="020B0604020202020204" pitchFamily="34" charset="0"/>
                <a:cs typeface="Arial" panose="020B0604020202020204" pitchFamily="34" charset="0"/>
                <a:sym typeface="+mn-lt"/>
              </a:rPr>
              <a:t>的</a:t>
            </a:r>
            <a:r>
              <a:rPr lang="en-US" sz="1600" dirty="0">
                <a:solidFill>
                  <a:schemeClr val="tx1">
                    <a:lumMod val="75000"/>
                    <a:lumOff val="25000"/>
                  </a:schemeClr>
                </a:solidFill>
                <a:latin typeface="Arial" panose="020B0604020202020204" pitchFamily="34" charset="0"/>
                <a:cs typeface="Arial" panose="020B0604020202020204" pitchFamily="34" charset="0"/>
                <a:sym typeface="+mn-lt"/>
              </a:rPr>
              <a:t> S</a:t>
            </a:r>
            <a:r>
              <a:rPr sz="1600" dirty="0">
                <a:solidFill>
                  <a:schemeClr val="tx1">
                    <a:lumMod val="75000"/>
                    <a:lumOff val="25000"/>
                  </a:schemeClr>
                </a:solidFill>
                <a:latin typeface="Arial" panose="020B0604020202020204" pitchFamily="34" charset="0"/>
                <a:cs typeface="Arial" panose="020B0604020202020204" pitchFamily="34" charset="0"/>
                <a:sym typeface="+mn-lt"/>
              </a:rPr>
              <a:t>erverless 框架。通过 Fission 可以轻而易举地将函数发布成 HTTP 服务。它通过读取用户的源代码，抽象出容器镜像并执行。</a:t>
            </a:r>
            <a:endParaRPr lang="zh-CN" altLang="en-US" sz="1600" dirty="0">
              <a:solidFill>
                <a:schemeClr val="tx1">
                  <a:lumMod val="75000"/>
                  <a:lumOff val="25000"/>
                </a:schemeClr>
              </a:solidFill>
              <a:cs typeface="+mn-ea"/>
              <a:sym typeface="+mn-lt"/>
            </a:endParaRPr>
          </a:p>
        </p:txBody>
      </p:sp>
      <p:sp>
        <p:nvSpPr>
          <p:cNvPr id="10" name="文本框 9"/>
          <p:cNvSpPr txBox="1"/>
          <p:nvPr/>
        </p:nvSpPr>
        <p:spPr>
          <a:xfrm>
            <a:off x="11174730" y="6503035"/>
            <a:ext cx="833755" cy="354965"/>
          </a:xfrm>
          <a:prstGeom prst="rect">
            <a:avLst/>
          </a:prstGeom>
          <a:noFill/>
        </p:spPr>
        <p:txBody>
          <a:bodyPr wrap="square" rtlCol="0">
            <a:noAutofit/>
          </a:bodyPr>
          <a:p>
            <a:pPr algn="r"/>
            <a:r>
              <a:rPr lang="en-US" altLang="zh-CN" sz="1400">
                <a:solidFill>
                  <a:srgbClr val="4A5A69"/>
                </a:solidFill>
              </a:rPr>
              <a:t>9/26</a:t>
            </a:r>
            <a:endParaRPr lang="en-US" altLang="zh-CN" sz="1400">
              <a:solidFill>
                <a:srgbClr val="4A5A69"/>
              </a:solidFill>
            </a:endParaRPr>
          </a:p>
        </p:txBody>
      </p:sp>
      <p:sp>
        <p:nvSpPr>
          <p:cNvPr id="2" name="矩形 1"/>
          <p:cNvSpPr/>
          <p:nvPr/>
        </p:nvSpPr>
        <p:spPr>
          <a:xfrm>
            <a:off x="4473873" y="1062400"/>
            <a:ext cx="3244254" cy="260350"/>
          </a:xfrm>
          <a:prstGeom prst="rect">
            <a:avLst/>
          </a:prstGeom>
        </p:spPr>
        <p:txBody>
          <a:bodyPr wrap="square">
            <a:spAutoFit/>
          </a:bodyPr>
          <a:lstStyle/>
          <a:p>
            <a:pPr algn="ctr"/>
            <a:r>
              <a:rPr lang="zh-CN" altLang="en-US" sz="1100" dirty="0">
                <a:solidFill>
                  <a:srgbClr val="92A3B8"/>
                </a:solidFill>
                <a:latin typeface="Arial" panose="020B0604020202020204" pitchFamily="34" charset="0"/>
                <a:cs typeface="Arial" panose="020B0604020202020204" pitchFamily="34" charset="0"/>
                <a:sym typeface="+mn-ea"/>
              </a:rPr>
              <a:t>Scheme Design</a:t>
            </a:r>
            <a:endParaRPr lang="zh-CN" altLang="en-US" sz="1100" dirty="0">
              <a:solidFill>
                <a:srgbClr val="92A3B8"/>
              </a:solidFill>
              <a:latin typeface="Arial" panose="020B0604020202020204" pitchFamily="34" charset="0"/>
              <a:cs typeface="Arial" panose="020B0604020202020204" pitchFamily="34" charset="0"/>
              <a:sym typeface="+mn-lt"/>
            </a:endParaRPr>
          </a:p>
        </p:txBody>
      </p:sp>
      <p:pic>
        <p:nvPicPr>
          <p:cNvPr id="3" name="图片 2" descr="C:/Users/Vic'to'r/Desktop/bisai/image/k8s.jpegk8s"/>
          <p:cNvPicPr>
            <a:picLocks noChangeAspect="1"/>
          </p:cNvPicPr>
          <p:nvPr/>
        </p:nvPicPr>
        <p:blipFill>
          <a:blip r:embed="rId1"/>
          <a:srcRect l="18" r="18"/>
          <a:stretch>
            <a:fillRect/>
          </a:stretch>
        </p:blipFill>
        <p:spPr>
          <a:xfrm>
            <a:off x="3013710" y="3115310"/>
            <a:ext cx="5589905" cy="3507105"/>
          </a:xfrm>
          <a:prstGeom prst="rect">
            <a:avLst/>
          </a:prstGeom>
        </p:spPr>
      </p:pic>
      <p:pic>
        <p:nvPicPr>
          <p:cNvPr id="4" name="图片 3" descr="fission工作架构图"/>
          <p:cNvPicPr>
            <a:picLocks noChangeAspect="1"/>
          </p:cNvPicPr>
          <p:nvPr/>
        </p:nvPicPr>
        <p:blipFill>
          <a:blip r:embed="rId2"/>
          <a:srcRect t="8699"/>
          <a:stretch>
            <a:fillRect/>
          </a:stretch>
        </p:blipFill>
        <p:spPr>
          <a:xfrm>
            <a:off x="3013710" y="2952115"/>
            <a:ext cx="5589270" cy="3721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50"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235.01291338582678,&quot;left&quot;:19.25385826771653,&quot;top&quot;:182.65,&quot;width&quot;:922.7028346456693}"/>
</p:tagLst>
</file>

<file path=ppt/tags/tag10.xml><?xml version="1.0" encoding="utf-8"?>
<p:tagLst xmlns:p="http://schemas.openxmlformats.org/presentationml/2006/main">
  <p:tag name="KSO_WM_DIAGRAM_VIRTUALLY_FRAME" val="{&quot;height&quot;:235.01291338582678,&quot;left&quot;:19.25385826771653,&quot;top&quot;:182.65,&quot;width&quot;:922.7028346456693}"/>
</p:tagLst>
</file>

<file path=ppt/tags/tag11.xml><?xml version="1.0" encoding="utf-8"?>
<p:tagLst xmlns:p="http://schemas.openxmlformats.org/presentationml/2006/main">
  <p:tag name="KSO_WM_DIAGRAM_VIRTUALLY_FRAME" val="{&quot;height&quot;:235.01291338582678,&quot;left&quot;:19.25385826771653,&quot;top&quot;:182.65,&quot;width&quot;:922.7028346456693}"/>
</p:tagLst>
</file>

<file path=ppt/tags/tag12.xml><?xml version="1.0" encoding="utf-8"?>
<p:tagLst xmlns:p="http://schemas.openxmlformats.org/presentationml/2006/main">
  <p:tag name="KSO_WM_DIAGRAM_VIRTUALLY_FRAME" val="{&quot;height&quot;:235.01291338582678,&quot;left&quot;:19.25385826771653,&quot;top&quot;:182.65,&quot;width&quot;:922.7028346456693}"/>
</p:tagLst>
</file>

<file path=ppt/tags/tag13.xml><?xml version="1.0" encoding="utf-8"?>
<p:tagLst xmlns:p="http://schemas.openxmlformats.org/presentationml/2006/main">
  <p:tag name="KSO_WM_DIAGRAM_VIRTUALLY_FRAME" val="{&quot;height&quot;:235.01291338582678,&quot;left&quot;:19.25385826771653,&quot;top&quot;:182.65,&quot;width&quot;:922.7028346456693}"/>
</p:tagLst>
</file>

<file path=ppt/tags/tag14.xml><?xml version="1.0" encoding="utf-8"?>
<p:tagLst xmlns:p="http://schemas.openxmlformats.org/presentationml/2006/main">
  <p:tag name="KSO_WM_DIAGRAM_VIRTUALLY_FRAME" val="{&quot;height&quot;:235.01291338582678,&quot;left&quot;:19.25385826771653,&quot;top&quot;:182.65,&quot;width&quot;:922.7028346456693}"/>
</p:tagLst>
</file>

<file path=ppt/tags/tag15.xml><?xml version="1.0" encoding="utf-8"?>
<p:tagLst xmlns:p="http://schemas.openxmlformats.org/presentationml/2006/main">
  <p:tag name="KSO_WM_DIAGRAM_VIRTUALLY_FRAME" val="{&quot;height&quot;:235.01291338582678,&quot;left&quot;:19.25385826771653,&quot;top&quot;:182.65,&quot;width&quot;:922.7028346456693}"/>
</p:tagLst>
</file>

<file path=ppt/tags/tag16.xml><?xml version="1.0" encoding="utf-8"?>
<p:tagLst xmlns:p="http://schemas.openxmlformats.org/presentationml/2006/main">
  <p:tag name="KSO_WM_DIAGRAM_VIRTUALLY_FRAME" val="{&quot;height&quot;:235.01291338582678,&quot;left&quot;:19.25385826771653,&quot;top&quot;:182.65,&quot;width&quot;:922.7028346456693}"/>
</p:tagLst>
</file>

<file path=ppt/tags/tag17.xml><?xml version="1.0" encoding="utf-8"?>
<p:tagLst xmlns:p="http://schemas.openxmlformats.org/presentationml/2006/main">
  <p:tag name="KSO_WM_DIAGRAM_VIRTUALLY_FRAME" val="{&quot;height&quot;:322.05,&quot;left&quot;:24.95,&quot;top&quot;:83.65,&quot;width&quot;:939.0500787401576}"/>
</p:tagLst>
</file>

<file path=ppt/tags/tag18.xml><?xml version="1.0" encoding="utf-8"?>
<p:tagLst xmlns:p="http://schemas.openxmlformats.org/presentationml/2006/main">
  <p:tag name="KSO_WM_DIAGRAM_VIRTUALLY_FRAME" val="{&quot;height&quot;:322.05,&quot;left&quot;:24.95,&quot;top&quot;:83.65,&quot;width&quot;:939.0500787401576}"/>
</p:tagLst>
</file>

<file path=ppt/tags/tag19.xml><?xml version="1.0" encoding="utf-8"?>
<p:tagLst xmlns:p="http://schemas.openxmlformats.org/presentationml/2006/main">
  <p:tag name="KSO_WM_DIAGRAM_VIRTUALLY_FRAME" val="{&quot;height&quot;:322.05,&quot;left&quot;:24.95,&quot;top&quot;:83.65,&quot;width&quot;:939.0500787401576}"/>
</p:tagLst>
</file>

<file path=ppt/tags/tag2.xml><?xml version="1.0" encoding="utf-8"?>
<p:tagLst xmlns:p="http://schemas.openxmlformats.org/presentationml/2006/main">
  <p:tag name="KSO_WM_DIAGRAM_VIRTUALLY_FRAME" val="{&quot;height&quot;:235.01291338582678,&quot;left&quot;:19.25385826771653,&quot;top&quot;:182.65,&quot;width&quot;:922.7028346456693}"/>
</p:tagLst>
</file>

<file path=ppt/tags/tag20.xml><?xml version="1.0" encoding="utf-8"?>
<p:tagLst xmlns:p="http://schemas.openxmlformats.org/presentationml/2006/main">
  <p:tag name="KSO_WM_DIAGRAM_VIRTUALLY_FRAME" val="{&quot;height&quot;:322.05,&quot;left&quot;:24.95,&quot;top&quot;:83.65,&quot;width&quot;:939.0500787401576}"/>
</p:tagLst>
</file>

<file path=ppt/tags/tag21.xml><?xml version="1.0" encoding="utf-8"?>
<p:tagLst xmlns:p="http://schemas.openxmlformats.org/presentationml/2006/main">
  <p:tag name="KSO_WM_DIAGRAM_VIRTUALLY_FRAME" val="{&quot;height&quot;:322.05,&quot;left&quot;:24.95,&quot;top&quot;:83.65,&quot;width&quot;:939.0500787401576}"/>
</p:tagLst>
</file>

<file path=ppt/tags/tag22.xml><?xml version="1.0" encoding="utf-8"?>
<p:tagLst xmlns:p="http://schemas.openxmlformats.org/presentationml/2006/main">
  <p:tag name="KSO_WM_DIAGRAM_VIRTUALLY_FRAME" val="{&quot;height&quot;:322.05,&quot;left&quot;:24.95,&quot;top&quot;:83.65,&quot;width&quot;:939.0500787401576}"/>
</p:tagLst>
</file>

<file path=ppt/tags/tag23.xml><?xml version="1.0" encoding="utf-8"?>
<p:tagLst xmlns:p="http://schemas.openxmlformats.org/presentationml/2006/main">
  <p:tag name="KSO_WM_DIAGRAM_VIRTUALLY_FRAME" val="{&quot;height&quot;:322.05,&quot;left&quot;:24.95,&quot;top&quot;:83.65,&quot;width&quot;:939.0500787401576}"/>
</p:tagLst>
</file>

<file path=ppt/tags/tag24.xml><?xml version="1.0" encoding="utf-8"?>
<p:tagLst xmlns:p="http://schemas.openxmlformats.org/presentationml/2006/main">
  <p:tag name="KSO_WM_DIAGRAM_VIRTUALLY_FRAME" val="{&quot;height&quot;:322.05,&quot;left&quot;:24.95,&quot;top&quot;:83.65,&quot;width&quot;:939.0500787401576}"/>
</p:tagLst>
</file>

<file path=ppt/tags/tag25.xml><?xml version="1.0" encoding="utf-8"?>
<p:tagLst xmlns:p="http://schemas.openxmlformats.org/presentationml/2006/main">
  <p:tag name="KSO_WM_DIAGRAM_VIRTUALLY_FRAME" val="{&quot;height&quot;:322.05,&quot;left&quot;:24.95,&quot;top&quot;:83.65,&quot;width&quot;:939.0500787401576}"/>
</p:tagLst>
</file>

<file path=ppt/tags/tag26.xml><?xml version="1.0" encoding="utf-8"?>
<p:tagLst xmlns:p="http://schemas.openxmlformats.org/presentationml/2006/main">
  <p:tag name="KSO_WM_DIAGRAM_VIRTUALLY_FRAME" val="{&quot;height&quot;:322.05,&quot;left&quot;:24.95,&quot;top&quot;:83.65,&quot;width&quot;:939.0500787401576}"/>
</p:tagLst>
</file>

<file path=ppt/tags/tag27.xml><?xml version="1.0" encoding="utf-8"?>
<p:tagLst xmlns:p="http://schemas.openxmlformats.org/presentationml/2006/main">
  <p:tag name="KSO_WM_DIAGRAM_VIRTUALLY_FRAME" val="{&quot;height&quot;:322.05,&quot;left&quot;:24.95,&quot;top&quot;:83.65,&quot;width&quot;:939.0500787401576}"/>
</p:tagLst>
</file>

<file path=ppt/tags/tag28.xml><?xml version="1.0" encoding="utf-8"?>
<p:tagLst xmlns:p="http://schemas.openxmlformats.org/presentationml/2006/main">
  <p:tag name="KSO_WM_DIAGRAM_VIRTUALLY_FRAME" val="{&quot;height&quot;:322.05,&quot;left&quot;:24.95,&quot;top&quot;:83.65,&quot;width&quot;:939.0500787401576}"/>
</p:tagLst>
</file>

<file path=ppt/tags/tag29.xml><?xml version="1.0" encoding="utf-8"?>
<p:tagLst xmlns:p="http://schemas.openxmlformats.org/presentationml/2006/main">
  <p:tag name="KSO_WM_DIAGRAM_VIRTUALLY_FRAME" val="{&quot;height&quot;:322.05,&quot;left&quot;:24.95,&quot;top&quot;:83.65,&quot;width&quot;:939.0500787401576}"/>
</p:tagLst>
</file>

<file path=ppt/tags/tag3.xml><?xml version="1.0" encoding="utf-8"?>
<p:tagLst xmlns:p="http://schemas.openxmlformats.org/presentationml/2006/main">
  <p:tag name="KSO_WM_DIAGRAM_VIRTUALLY_FRAME" val="{&quot;height&quot;:235.01291338582678,&quot;left&quot;:19.25385826771653,&quot;top&quot;:182.65,&quot;width&quot;:922.7028346456693}"/>
</p:tagLst>
</file>

<file path=ppt/tags/tag30.xml><?xml version="1.0" encoding="utf-8"?>
<p:tagLst xmlns:p="http://schemas.openxmlformats.org/presentationml/2006/main">
  <p:tag name="KSO_WM_DIAGRAM_VIRTUALLY_FRAME" val="{&quot;height&quot;:322.05,&quot;left&quot;:24.95,&quot;top&quot;:83.65,&quot;width&quot;:939.0500787401576}"/>
</p:tagLst>
</file>

<file path=ppt/tags/tag31.xml><?xml version="1.0" encoding="utf-8"?>
<p:tagLst xmlns:p="http://schemas.openxmlformats.org/presentationml/2006/main">
  <p:tag name="KSO_WM_DIAGRAM_VIRTUALLY_FRAME" val="{&quot;height&quot;:322.05,&quot;left&quot;:24.95,&quot;top&quot;:83.65,&quot;width&quot;:939.0500787401576}"/>
</p:tagLst>
</file>

<file path=ppt/tags/tag32.xml><?xml version="1.0" encoding="utf-8"?>
<p:tagLst xmlns:p="http://schemas.openxmlformats.org/presentationml/2006/main">
  <p:tag name="KSO_WM_DIAGRAM_VIRTUALLY_FRAME" val="{&quot;height&quot;:322.05,&quot;left&quot;:24.95,&quot;top&quot;:83.65,&quot;width&quot;:939.0500787401576}"/>
</p:tagLst>
</file>

<file path=ppt/tags/tag33.xml><?xml version="1.0" encoding="utf-8"?>
<p:tagLst xmlns:p="http://schemas.openxmlformats.org/presentationml/2006/main">
  <p:tag name="KSO_WM_DIAGRAM_VIRTUALLY_FRAME" val="{&quot;height&quot;:322.05,&quot;left&quot;:24.95,&quot;top&quot;:83.65,&quot;width&quot;:939.0500787401576}"/>
</p:tagLst>
</file>

<file path=ppt/tags/tag34.xml><?xml version="1.0" encoding="utf-8"?>
<p:tagLst xmlns:p="http://schemas.openxmlformats.org/presentationml/2006/main">
  <p:tag name="KSO_WM_DIAGRAM_VIRTUALLY_FRAME" val="{&quot;height&quot;:322.05,&quot;left&quot;:24.95,&quot;top&quot;:83.65,&quot;width&quot;:939.0500787401576}"/>
</p:tagLst>
</file>

<file path=ppt/tags/tag35.xml><?xml version="1.0" encoding="utf-8"?>
<p:tagLst xmlns:p="http://schemas.openxmlformats.org/presentationml/2006/main">
  <p:tag name="KSO_WM_DIAGRAM_VIRTUALLY_FRAME" val="{&quot;height&quot;:322.05,&quot;left&quot;:24.95,&quot;top&quot;:83.65,&quot;width&quot;:939.0500787401576}"/>
</p:tagLst>
</file>

<file path=ppt/tags/tag36.xml><?xml version="1.0" encoding="utf-8"?>
<p:tagLst xmlns:p="http://schemas.openxmlformats.org/presentationml/2006/main">
  <p:tag name="KSO_WM_DIAGRAM_VIRTUALLY_FRAME" val="{&quot;height&quot;:322.05,&quot;left&quot;:24.95,&quot;top&quot;:83.65,&quot;width&quot;:939.0500787401576}"/>
</p:tagLst>
</file>

<file path=ppt/tags/tag37.xml><?xml version="1.0" encoding="utf-8"?>
<p:tagLst xmlns:p="http://schemas.openxmlformats.org/presentationml/2006/main">
  <p:tag name="KSO_WM_DIAGRAM_VIRTUALLY_FRAME" val="{&quot;height&quot;:322.05,&quot;left&quot;:24.95,&quot;top&quot;:83.65,&quot;width&quot;:939.0500787401576}"/>
</p:tagLst>
</file>

<file path=ppt/tags/tag38.xml><?xml version="1.0" encoding="utf-8"?>
<p:tagLst xmlns:p="http://schemas.openxmlformats.org/presentationml/2006/main">
  <p:tag name="KSO_WM_DIAGRAM_VIRTUALLY_FRAME" val="{&quot;height&quot;:322.05,&quot;left&quot;:24.95,&quot;top&quot;:83.65,&quot;width&quot;:939.0500787401576}"/>
</p:tagLst>
</file>

<file path=ppt/tags/tag39.xml><?xml version="1.0" encoding="utf-8"?>
<p:tagLst xmlns:p="http://schemas.openxmlformats.org/presentationml/2006/main">
  <p:tag name="KSO_WM_DIAGRAM_VIRTUALLY_FRAME" val="{&quot;height&quot;:322.05,&quot;left&quot;:24.95,&quot;top&quot;:83.65,&quot;width&quot;:939.0500787401576}"/>
</p:tagLst>
</file>

<file path=ppt/tags/tag4.xml><?xml version="1.0" encoding="utf-8"?>
<p:tagLst xmlns:p="http://schemas.openxmlformats.org/presentationml/2006/main">
  <p:tag name="KSO_WM_DIAGRAM_VIRTUALLY_FRAME" val="{&quot;height&quot;:235.01291338582678,&quot;left&quot;:19.25385826771653,&quot;top&quot;:182.65,&quot;width&quot;:922.7028346456693}"/>
</p:tagLst>
</file>

<file path=ppt/tags/tag40.xml><?xml version="1.0" encoding="utf-8"?>
<p:tagLst xmlns:p="http://schemas.openxmlformats.org/presentationml/2006/main">
  <p:tag name="KSO_WM_DIAGRAM_VIRTUALLY_FRAME" val="{&quot;height&quot;:322.05,&quot;left&quot;:24.95,&quot;top&quot;:83.65,&quot;width&quot;:939.0500787401576}"/>
</p:tagLst>
</file>

<file path=ppt/tags/tag41.xml><?xml version="1.0" encoding="utf-8"?>
<p:tagLst xmlns:p="http://schemas.openxmlformats.org/presentationml/2006/main">
  <p:tag name="KSO_WM_DIAGRAM_VIRTUALLY_FRAME" val="{&quot;height&quot;:322.05,&quot;left&quot;:24.95,&quot;top&quot;:83.65,&quot;width&quot;:939.0500787401576}"/>
</p:tagLst>
</file>

<file path=ppt/tags/tag42.xml><?xml version="1.0" encoding="utf-8"?>
<p:tagLst xmlns:p="http://schemas.openxmlformats.org/presentationml/2006/main">
  <p:tag name="KSO_WM_DIAGRAM_VIRTUALLY_FRAME" val="{&quot;height&quot;:322.05,&quot;left&quot;:24.95,&quot;top&quot;:83.65,&quot;width&quot;:939.0500787401576}"/>
</p:tagLst>
</file>

<file path=ppt/tags/tag43.xml><?xml version="1.0" encoding="utf-8"?>
<p:tagLst xmlns:p="http://schemas.openxmlformats.org/presentationml/2006/main">
  <p:tag name="KSO_WM_DIAGRAM_VIRTUALLY_FRAME" val="{&quot;height&quot;:322.05,&quot;left&quot;:24.95,&quot;top&quot;:83.65,&quot;width&quot;:939.0500787401576}"/>
</p:tagLst>
</file>

<file path=ppt/tags/tag44.xml><?xml version="1.0" encoding="utf-8"?>
<p:tagLst xmlns:p="http://schemas.openxmlformats.org/presentationml/2006/main">
  <p:tag name="KSO_WM_DIAGRAM_VIRTUALLY_FRAME" val="{&quot;height&quot;:322.05,&quot;left&quot;:24.95,&quot;top&quot;:83.65,&quot;width&quot;:939.0500787401576}"/>
</p:tagLst>
</file>

<file path=ppt/tags/tag45.xml><?xml version="1.0" encoding="utf-8"?>
<p:tagLst xmlns:p="http://schemas.openxmlformats.org/presentationml/2006/main">
  <p:tag name="KSO_WM_DIAGRAM_VIRTUALLY_FRAME" val="{&quot;height&quot;:322.05,&quot;left&quot;:24.95,&quot;top&quot;:83.65,&quot;width&quot;:939.0500787401576}"/>
</p:tagLst>
</file>

<file path=ppt/tags/tag46.xml><?xml version="1.0" encoding="utf-8"?>
<p:tagLst xmlns:p="http://schemas.openxmlformats.org/presentationml/2006/main">
  <p:tag name="KSO_WM_DIAGRAM_VIRTUALLY_FRAME" val="{&quot;height&quot;:322.05,&quot;left&quot;:24.95,&quot;top&quot;:83.65,&quot;width&quot;:939.0500787401576}"/>
</p:tagLst>
</file>

<file path=ppt/tags/tag47.xml><?xml version="1.0" encoding="utf-8"?>
<p:tagLst xmlns:p="http://schemas.openxmlformats.org/presentationml/2006/main">
  <p:tag name="KSO_WPP_MARK_KEY" val="3da5feac-e3f8-4a24-afc2-e65b9db0a233"/>
  <p:tag name="COMMONDATA" val="eyJoZGlkIjoiODdjODE4ZDMyNDJiYjZmZDBlZDk4OTQ2MzA5MjFmYWQifQ=="/>
  <p:tag name="commondata" val="eyJoZGlkIjoiNjgyNjk1NzJiZmIzMzU2Y2M2MjZlODViNjBkY2Y1N2MifQ=="/>
</p:tagLst>
</file>

<file path=ppt/tags/tag5.xml><?xml version="1.0" encoding="utf-8"?>
<p:tagLst xmlns:p="http://schemas.openxmlformats.org/presentationml/2006/main">
  <p:tag name="KSO_WM_DIAGRAM_VIRTUALLY_FRAME" val="{&quot;height&quot;:235.01291338582678,&quot;left&quot;:19.25385826771653,&quot;top&quot;:182.65,&quot;width&quot;:922.7028346456693}"/>
</p:tagLst>
</file>

<file path=ppt/tags/tag6.xml><?xml version="1.0" encoding="utf-8"?>
<p:tagLst xmlns:p="http://schemas.openxmlformats.org/presentationml/2006/main">
  <p:tag name="KSO_WM_DIAGRAM_VIRTUALLY_FRAME" val="{&quot;height&quot;:235.01291338582678,&quot;left&quot;:19.25385826771653,&quot;top&quot;:182.65,&quot;width&quot;:922.7028346456693}"/>
</p:tagLst>
</file>

<file path=ppt/tags/tag7.xml><?xml version="1.0" encoding="utf-8"?>
<p:tagLst xmlns:p="http://schemas.openxmlformats.org/presentationml/2006/main">
  <p:tag name="KSO_WM_DIAGRAM_VIRTUALLY_FRAME" val="{&quot;height&quot;:235.01291338582678,&quot;left&quot;:19.25385826771653,&quot;top&quot;:182.65,&quot;width&quot;:922.7028346456693}"/>
</p:tagLst>
</file>

<file path=ppt/tags/tag8.xml><?xml version="1.0" encoding="utf-8"?>
<p:tagLst xmlns:p="http://schemas.openxmlformats.org/presentationml/2006/main">
  <p:tag name="KSO_WM_DIAGRAM_VIRTUALLY_FRAME" val="{&quot;height&quot;:235.01291338582678,&quot;left&quot;:19.25385826771653,&quot;top&quot;:182.65,&quot;width&quot;:922.7028346456693}"/>
</p:tagLst>
</file>

<file path=ppt/tags/tag9.xml><?xml version="1.0" encoding="utf-8"?>
<p:tagLst xmlns:p="http://schemas.openxmlformats.org/presentationml/2006/main">
  <p:tag name="KSO_WM_DIAGRAM_VIRTUALLY_FRAME" val="{&quot;height&quot;:235.01291338582678,&quot;left&quot;:19.25385826771653,&quot;top&quot;:182.65,&quot;width&quot;:922.702834645669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8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9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8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6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vvqgvl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5989</Words>
  <Application>WPS 演示</Application>
  <PresentationFormat>自定义</PresentationFormat>
  <Paragraphs>402</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24</vt:i4>
      </vt:variant>
      <vt:variant>
        <vt:lpstr>幻灯片标题</vt:lpstr>
      </vt:variant>
      <vt:variant>
        <vt:i4>30</vt:i4>
      </vt:variant>
    </vt:vector>
  </HeadingPairs>
  <TitlesOfParts>
    <vt:vector size="61" baseType="lpstr">
      <vt:lpstr>Arial</vt:lpstr>
      <vt:lpstr>宋体</vt:lpstr>
      <vt:lpstr>Wingdings</vt:lpstr>
      <vt:lpstr>包图简圆体</vt:lpstr>
      <vt:lpstr>微软雅黑</vt:lpstr>
      <vt:lpstr>Arial Unicode MS</vt:lpstr>
      <vt:lpstr>Calibri</vt:lpstr>
      <vt:lpstr>第一PPT，www.1ppt.com</vt:lpstr>
      <vt:lpstr>自定义设计方案</vt:lpstr>
      <vt:lpstr>2_第一PPT，www.1ppt.com</vt:lpstr>
      <vt:lpstr>3_第一PPT，www.1ppt.com</vt:lpstr>
      <vt:lpstr>4_第一PPT，www.1ppt.com</vt:lpstr>
      <vt:lpstr>5_第一PPT，www.1ppt.com</vt:lpstr>
      <vt:lpstr>7_第一PPT，www.1ppt.com</vt:lpstr>
      <vt:lpstr>10_第一PPT，www.1ppt.com</vt:lpstr>
      <vt:lpstr>9_第一PPT，www.1ppt.com</vt:lpstr>
      <vt:lpstr>11_第一PPT，www.1ppt.com</vt:lpstr>
      <vt:lpstr>12_第一PPT，www.1ppt.com</vt:lpstr>
      <vt:lpstr>13_第一PPT，www.1ppt.com</vt:lpstr>
      <vt:lpstr>14_第一PPT，www.1ppt.com</vt:lpstr>
      <vt:lpstr>15_第一PPT，www.1ppt.com</vt:lpstr>
      <vt:lpstr>16_第一PPT，www.1ppt.com</vt:lpstr>
      <vt:lpstr>17_第一PPT，www.1ppt.com</vt:lpstr>
      <vt:lpstr>18_第一PPT，www.1ppt.com</vt:lpstr>
      <vt:lpstr>19_第一PPT，www.1ppt.com</vt:lpstr>
      <vt:lpstr>1_第一PPT，www.1ppt.com</vt:lpstr>
      <vt:lpstr>8_第一PPT，www.1ppt.com</vt:lpstr>
      <vt:lpstr>20_第一PPT，www.1ppt.com</vt:lpstr>
      <vt:lpstr>21_第一PPT，www.1ppt.com</vt:lpstr>
      <vt:lpstr>22_第一PPT，www.1ppt.com</vt:lpstr>
      <vt:lpstr>6_第一PPT，www.1ppt.com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莫兰迪</dc:title>
  <dc:creator>第一PPT</dc:creator>
  <cp:keywords>www.1ppt.com</cp:keywords>
  <dc:description>www.1ppt.com</dc:description>
  <cp:lastModifiedBy>耿耿星河</cp:lastModifiedBy>
  <cp:revision>75</cp:revision>
  <dcterms:created xsi:type="dcterms:W3CDTF">2020-01-03T06:53:00Z</dcterms:created>
  <dcterms:modified xsi:type="dcterms:W3CDTF">2024-08-19T00:38:09Z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B2E82F7E16A54D23B720FB3012FE44FB</vt:lpwstr>
  </property>
  <property fmtid="{D5CDD505-2E9C-101B-9397-08002B2CF9AE}" pid="3" name="KSOProductBuildVer">
    <vt:lpwstr>2052-12.1.0.17827</vt:lpwstr>
  </property>
</Properties>
</file>